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5" r:id="rId3"/>
    <p:sldId id="268" r:id="rId4"/>
    <p:sldId id="297" r:id="rId5"/>
    <p:sldId id="298" r:id="rId6"/>
    <p:sldId id="289" r:id="rId7"/>
    <p:sldId id="263" r:id="rId8"/>
    <p:sldId id="272" r:id="rId9"/>
    <p:sldId id="271" r:id="rId10"/>
    <p:sldId id="266" r:id="rId11"/>
    <p:sldId id="265" r:id="rId12"/>
    <p:sldId id="274" r:id="rId13"/>
    <p:sldId id="275" r:id="rId14"/>
    <p:sldId id="276" r:id="rId15"/>
    <p:sldId id="277" r:id="rId16"/>
    <p:sldId id="299" r:id="rId17"/>
    <p:sldId id="290" r:id="rId18"/>
    <p:sldId id="300" r:id="rId19"/>
    <p:sldId id="301" r:id="rId20"/>
    <p:sldId id="302" r:id="rId21"/>
    <p:sldId id="270" r:id="rId22"/>
    <p:sldId id="295" r:id="rId23"/>
    <p:sldId id="296" r:id="rId24"/>
    <p:sldId id="283" r:id="rId25"/>
    <p:sldId id="284" r:id="rId26"/>
    <p:sldId id="279" r:id="rId27"/>
    <p:sldId id="278" r:id="rId28"/>
    <p:sldId id="269" r:id="rId29"/>
    <p:sldId id="280" r:id="rId30"/>
    <p:sldId id="281" r:id="rId31"/>
    <p:sldId id="294" r:id="rId32"/>
    <p:sldId id="286" r:id="rId33"/>
    <p:sldId id="258" r:id="rId34"/>
    <p:sldId id="287" r:id="rId35"/>
    <p:sldId id="303" r:id="rId36"/>
    <p:sldId id="304" r:id="rId37"/>
    <p:sldId id="259" r:id="rId38"/>
    <p:sldId id="28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8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1" autoAdjust="0"/>
    <p:restoredTop sz="94660"/>
  </p:normalViewPr>
  <p:slideViewPr>
    <p:cSldViewPr snapToGrid="0">
      <p:cViewPr varScale="1">
        <p:scale>
          <a:sx n="84" d="100"/>
          <a:sy n="84" d="100"/>
        </p:scale>
        <p:origin x="45" y="41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CAED56-F357-42FB-8D08-572D2379A41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A925854-1D81-4EF5-9897-A8F683F07CA0}">
      <dgm:prSet/>
      <dgm:spPr/>
      <dgm:t>
        <a:bodyPr/>
        <a:lstStyle/>
        <a:p>
          <a:r>
            <a:rPr lang="en-US"/>
            <a:t>1)  What do you need to retire?  Years from now .... 5 .... 40</a:t>
          </a:r>
        </a:p>
      </dgm:t>
    </dgm:pt>
    <dgm:pt modelId="{9FAB9D4F-9CF0-4B39-BDEF-B65BC3026A70}" type="parTrans" cxnId="{47B976D3-5AC8-4A90-87FA-3C2A116B2C56}">
      <dgm:prSet/>
      <dgm:spPr/>
      <dgm:t>
        <a:bodyPr/>
        <a:lstStyle/>
        <a:p>
          <a:endParaRPr lang="en-US"/>
        </a:p>
      </dgm:t>
    </dgm:pt>
    <dgm:pt modelId="{F3BFD032-1A1D-4CAC-AC6D-8C3318A9BA90}" type="sibTrans" cxnId="{47B976D3-5AC8-4A90-87FA-3C2A116B2C56}">
      <dgm:prSet/>
      <dgm:spPr/>
      <dgm:t>
        <a:bodyPr/>
        <a:lstStyle/>
        <a:p>
          <a:endParaRPr lang="en-US"/>
        </a:p>
      </dgm:t>
    </dgm:pt>
    <dgm:pt modelId="{3D3F90C4-E5E5-4247-9103-F3913A1C699E}">
      <dgm:prSet/>
      <dgm:spPr/>
      <dgm:t>
        <a:bodyPr/>
        <a:lstStyle/>
        <a:p>
          <a:r>
            <a:rPr lang="en-US"/>
            <a:t>Calculator</a:t>
          </a:r>
        </a:p>
      </dgm:t>
    </dgm:pt>
    <dgm:pt modelId="{D261846C-1D04-432A-997B-7FBBDE8B181C}" type="parTrans" cxnId="{5F0DDECC-4477-4F53-B525-15EA3AE5E88B}">
      <dgm:prSet/>
      <dgm:spPr/>
      <dgm:t>
        <a:bodyPr/>
        <a:lstStyle/>
        <a:p>
          <a:endParaRPr lang="en-US"/>
        </a:p>
      </dgm:t>
    </dgm:pt>
    <dgm:pt modelId="{6C012704-9786-46C2-ADBE-442BAD2612A8}" type="sibTrans" cxnId="{5F0DDECC-4477-4F53-B525-15EA3AE5E88B}">
      <dgm:prSet/>
      <dgm:spPr/>
      <dgm:t>
        <a:bodyPr/>
        <a:lstStyle/>
        <a:p>
          <a:endParaRPr lang="en-US"/>
        </a:p>
      </dgm:t>
    </dgm:pt>
    <dgm:pt modelId="{DA18180E-7F8B-4356-8888-E70DE99253C9}">
      <dgm:prSet/>
      <dgm:spPr/>
      <dgm:t>
        <a:bodyPr/>
        <a:lstStyle/>
        <a:p>
          <a:r>
            <a:rPr lang="en-US"/>
            <a:t>Website</a:t>
          </a:r>
        </a:p>
      </dgm:t>
    </dgm:pt>
    <dgm:pt modelId="{0AA82EEF-46EC-47EC-AAAE-53F03EFAEEB8}" type="parTrans" cxnId="{9D4F8BDA-DCE1-41CB-A9BC-16ED57643A0A}">
      <dgm:prSet/>
      <dgm:spPr/>
      <dgm:t>
        <a:bodyPr/>
        <a:lstStyle/>
        <a:p>
          <a:endParaRPr lang="en-US"/>
        </a:p>
      </dgm:t>
    </dgm:pt>
    <dgm:pt modelId="{82CA9246-1EB7-4991-ABDD-E7511E5430C8}" type="sibTrans" cxnId="{9D4F8BDA-DCE1-41CB-A9BC-16ED57643A0A}">
      <dgm:prSet/>
      <dgm:spPr/>
      <dgm:t>
        <a:bodyPr/>
        <a:lstStyle/>
        <a:p>
          <a:endParaRPr lang="en-US"/>
        </a:p>
      </dgm:t>
    </dgm:pt>
    <dgm:pt modelId="{95443558-2585-45A3-B6A6-E7B7D365C5E3}">
      <dgm:prSet/>
      <dgm:spPr/>
      <dgm:t>
        <a:bodyPr/>
        <a:lstStyle/>
        <a:p>
          <a:r>
            <a:rPr lang="en-US"/>
            <a:t>2)  How do you get there?</a:t>
          </a:r>
        </a:p>
      </dgm:t>
    </dgm:pt>
    <dgm:pt modelId="{467BDBFA-C9F2-4552-96CF-0B2DA376E98C}" type="parTrans" cxnId="{B2350563-F826-40F6-A7F0-F45F2695FEFF}">
      <dgm:prSet/>
      <dgm:spPr/>
      <dgm:t>
        <a:bodyPr/>
        <a:lstStyle/>
        <a:p>
          <a:endParaRPr lang="en-US"/>
        </a:p>
      </dgm:t>
    </dgm:pt>
    <dgm:pt modelId="{AD84F440-E071-4633-8F36-30A953F4C630}" type="sibTrans" cxnId="{B2350563-F826-40F6-A7F0-F45F2695FEFF}">
      <dgm:prSet/>
      <dgm:spPr/>
      <dgm:t>
        <a:bodyPr/>
        <a:lstStyle/>
        <a:p>
          <a:endParaRPr lang="en-US"/>
        </a:p>
      </dgm:t>
    </dgm:pt>
    <dgm:pt modelId="{0FA57BC3-3A4C-4346-8A56-C8CFB7942000}">
      <dgm:prSet/>
      <dgm:spPr/>
      <dgm:t>
        <a:bodyPr/>
        <a:lstStyle/>
        <a:p>
          <a:r>
            <a:rPr lang="en-US" b="1" dirty="0"/>
            <a:t>Personal Wealth Building </a:t>
          </a:r>
          <a:r>
            <a:rPr lang="en-US" dirty="0"/>
            <a:t>(What do you do with the cash you get from the practice?)</a:t>
          </a:r>
        </a:p>
      </dgm:t>
    </dgm:pt>
    <dgm:pt modelId="{DA2BA336-57AC-45DC-941A-87A3AAFBB88D}" type="parTrans" cxnId="{1462EF46-4AF8-4383-B1E1-EE1682A5A890}">
      <dgm:prSet/>
      <dgm:spPr/>
      <dgm:t>
        <a:bodyPr/>
        <a:lstStyle/>
        <a:p>
          <a:endParaRPr lang="en-US"/>
        </a:p>
      </dgm:t>
    </dgm:pt>
    <dgm:pt modelId="{85D3FD80-40E5-4782-AE43-23F602E5E466}" type="sibTrans" cxnId="{1462EF46-4AF8-4383-B1E1-EE1682A5A890}">
      <dgm:prSet/>
      <dgm:spPr/>
      <dgm:t>
        <a:bodyPr/>
        <a:lstStyle/>
        <a:p>
          <a:endParaRPr lang="en-US"/>
        </a:p>
      </dgm:t>
    </dgm:pt>
    <dgm:pt modelId="{402FFB9E-CE68-4832-B077-53F95C8589B0}">
      <dgm:prSet/>
      <dgm:spPr/>
      <dgm:t>
        <a:bodyPr/>
        <a:lstStyle/>
        <a:p>
          <a:r>
            <a:rPr lang="en-US" b="1" dirty="0"/>
            <a:t>Practice Wealth Building </a:t>
          </a:r>
          <a:r>
            <a:rPr lang="en-US" dirty="0"/>
            <a:t>(What do you do to build the practice to make it more valuable)?</a:t>
          </a:r>
        </a:p>
      </dgm:t>
    </dgm:pt>
    <dgm:pt modelId="{93320958-41C2-400F-A442-9D19EAEC3F6B}" type="parTrans" cxnId="{CB9CD1BE-1F97-4C21-AFC0-F3E6E2CAB31D}">
      <dgm:prSet/>
      <dgm:spPr/>
      <dgm:t>
        <a:bodyPr/>
        <a:lstStyle/>
        <a:p>
          <a:endParaRPr lang="en-US"/>
        </a:p>
      </dgm:t>
    </dgm:pt>
    <dgm:pt modelId="{D76187F1-8D40-4313-8D5C-C9586A1AA934}" type="sibTrans" cxnId="{CB9CD1BE-1F97-4C21-AFC0-F3E6E2CAB31D}">
      <dgm:prSet/>
      <dgm:spPr/>
      <dgm:t>
        <a:bodyPr/>
        <a:lstStyle/>
        <a:p>
          <a:endParaRPr lang="en-US"/>
        </a:p>
      </dgm:t>
    </dgm:pt>
    <dgm:pt modelId="{BFC946F5-AEEC-4300-9994-A1DB75194F75}">
      <dgm:prSet/>
      <dgm:spPr/>
      <dgm:t>
        <a:bodyPr/>
        <a:lstStyle/>
        <a:p>
          <a:r>
            <a:rPr lang="en-US"/>
            <a:t>What is EBITDA</a:t>
          </a:r>
        </a:p>
      </dgm:t>
    </dgm:pt>
    <dgm:pt modelId="{EB64F867-8757-47C0-B556-8481CBD81842}" type="parTrans" cxnId="{8BC9277F-3944-4004-BD54-C74F32B7E63F}">
      <dgm:prSet/>
      <dgm:spPr/>
      <dgm:t>
        <a:bodyPr/>
        <a:lstStyle/>
        <a:p>
          <a:endParaRPr lang="en-US"/>
        </a:p>
      </dgm:t>
    </dgm:pt>
    <dgm:pt modelId="{3143CDF3-E765-4B4B-A1C0-805F516CA3B9}" type="sibTrans" cxnId="{8BC9277F-3944-4004-BD54-C74F32B7E63F}">
      <dgm:prSet/>
      <dgm:spPr/>
      <dgm:t>
        <a:bodyPr/>
        <a:lstStyle/>
        <a:p>
          <a:endParaRPr lang="en-US"/>
        </a:p>
      </dgm:t>
    </dgm:pt>
    <dgm:pt modelId="{5B527825-82A4-4DEE-B47E-487FC0F3355F}">
      <dgm:prSet/>
      <dgm:spPr/>
      <dgm:t>
        <a:bodyPr/>
        <a:lstStyle/>
        <a:p>
          <a:r>
            <a:rPr lang="en-US"/>
            <a:t>3)  What </a:t>
          </a:r>
          <a:r>
            <a:rPr lang="en-US" b="1"/>
            <a:t>Action Plan </a:t>
          </a:r>
          <a:r>
            <a:rPr lang="en-US"/>
            <a:t>are you going to take today?</a:t>
          </a:r>
        </a:p>
      </dgm:t>
    </dgm:pt>
    <dgm:pt modelId="{69DC3946-7680-44C1-8BD3-5E94A6832BF0}" type="parTrans" cxnId="{35AA2797-C78E-412D-A6CF-D2363FA01CD7}">
      <dgm:prSet/>
      <dgm:spPr/>
      <dgm:t>
        <a:bodyPr/>
        <a:lstStyle/>
        <a:p>
          <a:endParaRPr lang="en-US"/>
        </a:p>
      </dgm:t>
    </dgm:pt>
    <dgm:pt modelId="{CABF69A0-2AAF-47E9-BDF3-7BF7AF35212E}" type="sibTrans" cxnId="{35AA2797-C78E-412D-A6CF-D2363FA01CD7}">
      <dgm:prSet/>
      <dgm:spPr/>
      <dgm:t>
        <a:bodyPr/>
        <a:lstStyle/>
        <a:p>
          <a:endParaRPr lang="en-US"/>
        </a:p>
      </dgm:t>
    </dgm:pt>
    <dgm:pt modelId="{42DFA3BB-BA1B-4DDB-829A-04C9CEF0C8CB}" type="pres">
      <dgm:prSet presAssocID="{E0CAED56-F357-42FB-8D08-572D2379A41D}" presName="linear" presStyleCnt="0">
        <dgm:presLayoutVars>
          <dgm:animLvl val="lvl"/>
          <dgm:resizeHandles val="exact"/>
        </dgm:presLayoutVars>
      </dgm:prSet>
      <dgm:spPr/>
    </dgm:pt>
    <dgm:pt modelId="{72A26FCD-8759-4E73-9632-726E5365B53D}" type="pres">
      <dgm:prSet presAssocID="{0A925854-1D81-4EF5-9897-A8F683F07CA0}" presName="parentText" presStyleLbl="node1" presStyleIdx="0" presStyleCnt="3">
        <dgm:presLayoutVars>
          <dgm:chMax val="0"/>
          <dgm:bulletEnabled val="1"/>
        </dgm:presLayoutVars>
      </dgm:prSet>
      <dgm:spPr/>
    </dgm:pt>
    <dgm:pt modelId="{57771E45-FF7A-4AAC-BD73-607219B3D5F2}" type="pres">
      <dgm:prSet presAssocID="{0A925854-1D81-4EF5-9897-A8F683F07CA0}" presName="childText" presStyleLbl="revTx" presStyleIdx="0" presStyleCnt="2">
        <dgm:presLayoutVars>
          <dgm:bulletEnabled val="1"/>
        </dgm:presLayoutVars>
      </dgm:prSet>
      <dgm:spPr/>
    </dgm:pt>
    <dgm:pt modelId="{3D090A2B-27CA-4906-BC50-DFB6A40E3B4B}" type="pres">
      <dgm:prSet presAssocID="{95443558-2585-45A3-B6A6-E7B7D365C5E3}" presName="parentText" presStyleLbl="node1" presStyleIdx="1" presStyleCnt="3">
        <dgm:presLayoutVars>
          <dgm:chMax val="0"/>
          <dgm:bulletEnabled val="1"/>
        </dgm:presLayoutVars>
      </dgm:prSet>
      <dgm:spPr/>
    </dgm:pt>
    <dgm:pt modelId="{5823CFBC-911A-47E8-BEB8-D8F0DE47788C}" type="pres">
      <dgm:prSet presAssocID="{95443558-2585-45A3-B6A6-E7B7D365C5E3}" presName="childText" presStyleLbl="revTx" presStyleIdx="1" presStyleCnt="2">
        <dgm:presLayoutVars>
          <dgm:bulletEnabled val="1"/>
        </dgm:presLayoutVars>
      </dgm:prSet>
      <dgm:spPr/>
    </dgm:pt>
    <dgm:pt modelId="{30ED0276-83C1-48AC-874B-B08FCCEBF0D7}" type="pres">
      <dgm:prSet presAssocID="{5B527825-82A4-4DEE-B47E-487FC0F3355F}" presName="parentText" presStyleLbl="node1" presStyleIdx="2" presStyleCnt="3">
        <dgm:presLayoutVars>
          <dgm:chMax val="0"/>
          <dgm:bulletEnabled val="1"/>
        </dgm:presLayoutVars>
      </dgm:prSet>
      <dgm:spPr/>
    </dgm:pt>
  </dgm:ptLst>
  <dgm:cxnLst>
    <dgm:cxn modelId="{DB53E115-FBC2-458D-B31D-7C65A33E9D7B}" type="presOf" srcId="{95443558-2585-45A3-B6A6-E7B7D365C5E3}" destId="{3D090A2B-27CA-4906-BC50-DFB6A40E3B4B}" srcOrd="0" destOrd="0" presId="urn:microsoft.com/office/officeart/2005/8/layout/vList2"/>
    <dgm:cxn modelId="{26F07A25-5872-4C3D-82B1-280CE7E861AB}" type="presOf" srcId="{3D3F90C4-E5E5-4247-9103-F3913A1C699E}" destId="{57771E45-FF7A-4AAC-BD73-607219B3D5F2}" srcOrd="0" destOrd="0" presId="urn:microsoft.com/office/officeart/2005/8/layout/vList2"/>
    <dgm:cxn modelId="{62BB3B28-3797-4FE0-AC76-6280F610D623}" type="presOf" srcId="{BFC946F5-AEEC-4300-9994-A1DB75194F75}" destId="{5823CFBC-911A-47E8-BEB8-D8F0DE47788C}" srcOrd="0" destOrd="2" presId="urn:microsoft.com/office/officeart/2005/8/layout/vList2"/>
    <dgm:cxn modelId="{B2350563-F826-40F6-A7F0-F45F2695FEFF}" srcId="{E0CAED56-F357-42FB-8D08-572D2379A41D}" destId="{95443558-2585-45A3-B6A6-E7B7D365C5E3}" srcOrd="1" destOrd="0" parTransId="{467BDBFA-C9F2-4552-96CF-0B2DA376E98C}" sibTransId="{AD84F440-E071-4633-8F36-30A953F4C630}"/>
    <dgm:cxn modelId="{1462EF46-4AF8-4383-B1E1-EE1682A5A890}" srcId="{95443558-2585-45A3-B6A6-E7B7D365C5E3}" destId="{0FA57BC3-3A4C-4346-8A56-C8CFB7942000}" srcOrd="0" destOrd="0" parTransId="{DA2BA336-57AC-45DC-941A-87A3AAFBB88D}" sibTransId="{85D3FD80-40E5-4782-AE43-23F602E5E466}"/>
    <dgm:cxn modelId="{4CAC114D-B774-4771-9F7C-27CC64D72F5E}" type="presOf" srcId="{402FFB9E-CE68-4832-B077-53F95C8589B0}" destId="{5823CFBC-911A-47E8-BEB8-D8F0DE47788C}" srcOrd="0" destOrd="1" presId="urn:microsoft.com/office/officeart/2005/8/layout/vList2"/>
    <dgm:cxn modelId="{8BC9277F-3944-4004-BD54-C74F32B7E63F}" srcId="{402FFB9E-CE68-4832-B077-53F95C8589B0}" destId="{BFC946F5-AEEC-4300-9994-A1DB75194F75}" srcOrd="0" destOrd="0" parTransId="{EB64F867-8757-47C0-B556-8481CBD81842}" sibTransId="{3143CDF3-E765-4B4B-A1C0-805F516CA3B9}"/>
    <dgm:cxn modelId="{05329889-E4A5-479D-890C-0B97A257A1C7}" type="presOf" srcId="{DA18180E-7F8B-4356-8888-E70DE99253C9}" destId="{57771E45-FF7A-4AAC-BD73-607219B3D5F2}" srcOrd="0" destOrd="1" presId="urn:microsoft.com/office/officeart/2005/8/layout/vList2"/>
    <dgm:cxn modelId="{5D7D0F8B-29BD-47BB-A9EF-783494FB8EAE}" type="presOf" srcId="{0FA57BC3-3A4C-4346-8A56-C8CFB7942000}" destId="{5823CFBC-911A-47E8-BEB8-D8F0DE47788C}" srcOrd="0" destOrd="0" presId="urn:microsoft.com/office/officeart/2005/8/layout/vList2"/>
    <dgm:cxn modelId="{35AA2797-C78E-412D-A6CF-D2363FA01CD7}" srcId="{E0CAED56-F357-42FB-8D08-572D2379A41D}" destId="{5B527825-82A4-4DEE-B47E-487FC0F3355F}" srcOrd="2" destOrd="0" parTransId="{69DC3946-7680-44C1-8BD3-5E94A6832BF0}" sibTransId="{CABF69A0-2AAF-47E9-BDF3-7BF7AF35212E}"/>
    <dgm:cxn modelId="{B26C65B0-37B6-48A5-950F-F83BCB332E44}" type="presOf" srcId="{E0CAED56-F357-42FB-8D08-572D2379A41D}" destId="{42DFA3BB-BA1B-4DDB-829A-04C9CEF0C8CB}" srcOrd="0" destOrd="0" presId="urn:microsoft.com/office/officeart/2005/8/layout/vList2"/>
    <dgm:cxn modelId="{0B9721BD-7342-49F5-A97C-13C595102710}" type="presOf" srcId="{0A925854-1D81-4EF5-9897-A8F683F07CA0}" destId="{72A26FCD-8759-4E73-9632-726E5365B53D}" srcOrd="0" destOrd="0" presId="urn:microsoft.com/office/officeart/2005/8/layout/vList2"/>
    <dgm:cxn modelId="{CB9CD1BE-1F97-4C21-AFC0-F3E6E2CAB31D}" srcId="{95443558-2585-45A3-B6A6-E7B7D365C5E3}" destId="{402FFB9E-CE68-4832-B077-53F95C8589B0}" srcOrd="1" destOrd="0" parTransId="{93320958-41C2-400F-A442-9D19EAEC3F6B}" sibTransId="{D76187F1-8D40-4313-8D5C-C9586A1AA934}"/>
    <dgm:cxn modelId="{A93DC6C3-54C7-49D9-A085-AE9184CB1202}" type="presOf" srcId="{5B527825-82A4-4DEE-B47E-487FC0F3355F}" destId="{30ED0276-83C1-48AC-874B-B08FCCEBF0D7}" srcOrd="0" destOrd="0" presId="urn:microsoft.com/office/officeart/2005/8/layout/vList2"/>
    <dgm:cxn modelId="{5F0DDECC-4477-4F53-B525-15EA3AE5E88B}" srcId="{0A925854-1D81-4EF5-9897-A8F683F07CA0}" destId="{3D3F90C4-E5E5-4247-9103-F3913A1C699E}" srcOrd="0" destOrd="0" parTransId="{D261846C-1D04-432A-997B-7FBBDE8B181C}" sibTransId="{6C012704-9786-46C2-ADBE-442BAD2612A8}"/>
    <dgm:cxn modelId="{47B976D3-5AC8-4A90-87FA-3C2A116B2C56}" srcId="{E0CAED56-F357-42FB-8D08-572D2379A41D}" destId="{0A925854-1D81-4EF5-9897-A8F683F07CA0}" srcOrd="0" destOrd="0" parTransId="{9FAB9D4F-9CF0-4B39-BDEF-B65BC3026A70}" sibTransId="{F3BFD032-1A1D-4CAC-AC6D-8C3318A9BA90}"/>
    <dgm:cxn modelId="{9D4F8BDA-DCE1-41CB-A9BC-16ED57643A0A}" srcId="{0A925854-1D81-4EF5-9897-A8F683F07CA0}" destId="{DA18180E-7F8B-4356-8888-E70DE99253C9}" srcOrd="1" destOrd="0" parTransId="{0AA82EEF-46EC-47EC-AAAE-53F03EFAEEB8}" sibTransId="{82CA9246-1EB7-4991-ABDD-E7511E5430C8}"/>
    <dgm:cxn modelId="{8558EB24-6C89-4FCB-A394-4474E04043C8}" type="presParOf" srcId="{42DFA3BB-BA1B-4DDB-829A-04C9CEF0C8CB}" destId="{72A26FCD-8759-4E73-9632-726E5365B53D}" srcOrd="0" destOrd="0" presId="urn:microsoft.com/office/officeart/2005/8/layout/vList2"/>
    <dgm:cxn modelId="{866E6807-D67B-42E3-A5FF-F4F7770F7B24}" type="presParOf" srcId="{42DFA3BB-BA1B-4DDB-829A-04C9CEF0C8CB}" destId="{57771E45-FF7A-4AAC-BD73-607219B3D5F2}" srcOrd="1" destOrd="0" presId="urn:microsoft.com/office/officeart/2005/8/layout/vList2"/>
    <dgm:cxn modelId="{97030537-A993-4D9B-9431-F985BD110F82}" type="presParOf" srcId="{42DFA3BB-BA1B-4DDB-829A-04C9CEF0C8CB}" destId="{3D090A2B-27CA-4906-BC50-DFB6A40E3B4B}" srcOrd="2" destOrd="0" presId="urn:microsoft.com/office/officeart/2005/8/layout/vList2"/>
    <dgm:cxn modelId="{637F7DCF-B548-4DAB-A01B-0816627245D9}" type="presParOf" srcId="{42DFA3BB-BA1B-4DDB-829A-04C9CEF0C8CB}" destId="{5823CFBC-911A-47E8-BEB8-D8F0DE47788C}" srcOrd="3" destOrd="0" presId="urn:microsoft.com/office/officeart/2005/8/layout/vList2"/>
    <dgm:cxn modelId="{84383464-E6DC-4D04-82B9-C0F367CA5647}" type="presParOf" srcId="{42DFA3BB-BA1B-4DDB-829A-04C9CEF0C8CB}" destId="{30ED0276-83C1-48AC-874B-B08FCCEBF0D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EC2B9D-8920-4354-9859-998A8140F113}" type="doc">
      <dgm:prSet loTypeId="urn:microsoft.com/office/officeart/2005/8/layout/orgChart1" loCatId="hierarchy" qsTypeId="urn:microsoft.com/office/officeart/2005/8/quickstyle/simple2" qsCatId="simple" csTypeId="urn:microsoft.com/office/officeart/2005/8/colors/accent0_1" csCatId="mainScheme" phldr="1"/>
      <dgm:spPr/>
      <dgm:t>
        <a:bodyPr/>
        <a:lstStyle/>
        <a:p>
          <a:endParaRPr lang="en-US"/>
        </a:p>
      </dgm:t>
    </dgm:pt>
    <dgm:pt modelId="{DBCB5379-F5BD-4255-A325-CE1F23475BE1}">
      <dgm:prSet phldrT="[Text]"/>
      <dgm:spPr/>
      <dgm:t>
        <a:bodyPr/>
        <a:lstStyle/>
        <a:p>
          <a:r>
            <a:rPr lang="en-US" dirty="0"/>
            <a:t>Investments</a:t>
          </a:r>
        </a:p>
      </dgm:t>
    </dgm:pt>
    <dgm:pt modelId="{669BDE6F-62D1-4450-914C-1F23C46495DC}" type="parTrans" cxnId="{2F3819E7-30D7-4AF9-B4DC-6B7F2B9F52DE}">
      <dgm:prSet/>
      <dgm:spPr/>
      <dgm:t>
        <a:bodyPr/>
        <a:lstStyle/>
        <a:p>
          <a:endParaRPr lang="en-US"/>
        </a:p>
      </dgm:t>
    </dgm:pt>
    <dgm:pt modelId="{2A79B213-6438-418F-B3F3-F7E7709F59FA}" type="sibTrans" cxnId="{2F3819E7-30D7-4AF9-B4DC-6B7F2B9F52DE}">
      <dgm:prSet/>
      <dgm:spPr/>
      <dgm:t>
        <a:bodyPr/>
        <a:lstStyle/>
        <a:p>
          <a:endParaRPr lang="en-US"/>
        </a:p>
      </dgm:t>
    </dgm:pt>
    <dgm:pt modelId="{CC8F851B-78DD-4828-8A16-8D3177888F21}">
      <dgm:prSet phldrT="[Text]"/>
      <dgm:spPr/>
      <dgm:t>
        <a:bodyPr/>
        <a:lstStyle/>
        <a:p>
          <a:r>
            <a:rPr lang="en-US" dirty="0"/>
            <a:t>Real Estate</a:t>
          </a:r>
        </a:p>
      </dgm:t>
    </dgm:pt>
    <dgm:pt modelId="{FCA76CBD-B745-4F92-8553-C8C9BDE3227F}" type="parTrans" cxnId="{0297A149-AF1C-45F6-8A40-FA679D0AB874}">
      <dgm:prSet/>
      <dgm:spPr/>
      <dgm:t>
        <a:bodyPr/>
        <a:lstStyle/>
        <a:p>
          <a:endParaRPr lang="en-US"/>
        </a:p>
      </dgm:t>
    </dgm:pt>
    <dgm:pt modelId="{9586990D-1A95-47DA-BB1D-71AF3328A8D2}" type="sibTrans" cxnId="{0297A149-AF1C-45F6-8A40-FA679D0AB874}">
      <dgm:prSet/>
      <dgm:spPr/>
      <dgm:t>
        <a:bodyPr/>
        <a:lstStyle/>
        <a:p>
          <a:endParaRPr lang="en-US"/>
        </a:p>
      </dgm:t>
    </dgm:pt>
    <dgm:pt modelId="{7B875DEF-9BF1-4294-ACC1-5FFE2EDE3674}">
      <dgm:prSet phldrT="[Text]"/>
      <dgm:spPr/>
      <dgm:t>
        <a:bodyPr/>
        <a:lstStyle/>
        <a:p>
          <a:r>
            <a:rPr lang="en-US" dirty="0"/>
            <a:t>Businesses</a:t>
          </a:r>
        </a:p>
      </dgm:t>
    </dgm:pt>
    <dgm:pt modelId="{4D470ECC-376F-4DE1-8143-8E0E8438ECD0}" type="parTrans" cxnId="{ACC143A2-9EC3-443D-A739-AF744D27E2B8}">
      <dgm:prSet/>
      <dgm:spPr/>
      <dgm:t>
        <a:bodyPr/>
        <a:lstStyle/>
        <a:p>
          <a:endParaRPr lang="en-US"/>
        </a:p>
      </dgm:t>
    </dgm:pt>
    <dgm:pt modelId="{2F53B35E-8F14-46EC-80B4-0EC16B5B7E5F}" type="sibTrans" cxnId="{ACC143A2-9EC3-443D-A739-AF744D27E2B8}">
      <dgm:prSet/>
      <dgm:spPr/>
      <dgm:t>
        <a:bodyPr/>
        <a:lstStyle/>
        <a:p>
          <a:endParaRPr lang="en-US"/>
        </a:p>
      </dgm:t>
    </dgm:pt>
    <dgm:pt modelId="{BA19F563-7597-4F16-A8E8-8A79921BFB38}">
      <dgm:prSet phldrT="[Text]"/>
      <dgm:spPr/>
      <dgm:t>
        <a:bodyPr/>
        <a:lstStyle/>
        <a:p>
          <a:r>
            <a:rPr lang="en-US" dirty="0"/>
            <a:t>Stocks &amp; Bonds</a:t>
          </a:r>
        </a:p>
      </dgm:t>
    </dgm:pt>
    <dgm:pt modelId="{3B04C215-73FC-4B79-906E-718111D69865}" type="parTrans" cxnId="{EDAA0153-7E32-4FA2-AB62-EB885EBCC39D}">
      <dgm:prSet/>
      <dgm:spPr/>
      <dgm:t>
        <a:bodyPr/>
        <a:lstStyle/>
        <a:p>
          <a:endParaRPr lang="en-US"/>
        </a:p>
      </dgm:t>
    </dgm:pt>
    <dgm:pt modelId="{764C0720-7CC2-486E-AA82-C129130EEFAD}" type="sibTrans" cxnId="{EDAA0153-7E32-4FA2-AB62-EB885EBCC39D}">
      <dgm:prSet/>
      <dgm:spPr/>
      <dgm:t>
        <a:bodyPr/>
        <a:lstStyle/>
        <a:p>
          <a:endParaRPr lang="en-US"/>
        </a:p>
      </dgm:t>
    </dgm:pt>
    <dgm:pt modelId="{EEC546E5-FA54-4762-A56A-CF7D240CD251}">
      <dgm:prSet phldrT="[Text]"/>
      <dgm:spPr/>
      <dgm:t>
        <a:bodyPr/>
        <a:lstStyle/>
        <a:p>
          <a:r>
            <a:rPr lang="en-US" dirty="0"/>
            <a:t>Other</a:t>
          </a:r>
        </a:p>
      </dgm:t>
    </dgm:pt>
    <dgm:pt modelId="{3A13ED84-FD8C-4472-80D4-9759C343A3A3}" type="parTrans" cxnId="{D0E279D8-51B4-465B-897E-00D430D6F96C}">
      <dgm:prSet/>
      <dgm:spPr/>
      <dgm:t>
        <a:bodyPr/>
        <a:lstStyle/>
        <a:p>
          <a:endParaRPr lang="en-US"/>
        </a:p>
      </dgm:t>
    </dgm:pt>
    <dgm:pt modelId="{3A28478C-4881-4EC2-A576-C8816870A090}" type="sibTrans" cxnId="{D0E279D8-51B4-465B-897E-00D430D6F96C}">
      <dgm:prSet/>
      <dgm:spPr/>
      <dgm:t>
        <a:bodyPr/>
        <a:lstStyle/>
        <a:p>
          <a:endParaRPr lang="en-US"/>
        </a:p>
      </dgm:t>
    </dgm:pt>
    <dgm:pt modelId="{67CAE539-34A6-45C2-A216-0E9673E5A160}" type="pres">
      <dgm:prSet presAssocID="{B2EC2B9D-8920-4354-9859-998A8140F113}" presName="hierChild1" presStyleCnt="0">
        <dgm:presLayoutVars>
          <dgm:orgChart val="1"/>
          <dgm:chPref val="1"/>
          <dgm:dir/>
          <dgm:animOne val="branch"/>
          <dgm:animLvl val="lvl"/>
          <dgm:resizeHandles/>
        </dgm:presLayoutVars>
      </dgm:prSet>
      <dgm:spPr/>
    </dgm:pt>
    <dgm:pt modelId="{B395921A-D4AC-4924-84FD-7C4DA8A061F0}" type="pres">
      <dgm:prSet presAssocID="{DBCB5379-F5BD-4255-A325-CE1F23475BE1}" presName="hierRoot1" presStyleCnt="0">
        <dgm:presLayoutVars>
          <dgm:hierBranch val="init"/>
        </dgm:presLayoutVars>
      </dgm:prSet>
      <dgm:spPr/>
    </dgm:pt>
    <dgm:pt modelId="{189D1A1D-E4ED-4B35-B2BB-02CDF2D46187}" type="pres">
      <dgm:prSet presAssocID="{DBCB5379-F5BD-4255-A325-CE1F23475BE1}" presName="rootComposite1" presStyleCnt="0"/>
      <dgm:spPr/>
    </dgm:pt>
    <dgm:pt modelId="{6A8CA0E4-41FB-4FFF-A358-7DA04FBD8BCA}" type="pres">
      <dgm:prSet presAssocID="{DBCB5379-F5BD-4255-A325-CE1F23475BE1}" presName="rootText1" presStyleLbl="node0" presStyleIdx="0" presStyleCnt="1" custScaleX="124407">
        <dgm:presLayoutVars>
          <dgm:chPref val="3"/>
        </dgm:presLayoutVars>
      </dgm:prSet>
      <dgm:spPr/>
    </dgm:pt>
    <dgm:pt modelId="{2717589C-0444-4434-84C7-F3887C6A8F31}" type="pres">
      <dgm:prSet presAssocID="{DBCB5379-F5BD-4255-A325-CE1F23475BE1}" presName="rootConnector1" presStyleLbl="node1" presStyleIdx="0" presStyleCnt="0"/>
      <dgm:spPr/>
    </dgm:pt>
    <dgm:pt modelId="{548ED0B5-4C9B-4427-BD7E-C7B5B742DAA9}" type="pres">
      <dgm:prSet presAssocID="{DBCB5379-F5BD-4255-A325-CE1F23475BE1}" presName="hierChild2" presStyleCnt="0"/>
      <dgm:spPr/>
    </dgm:pt>
    <dgm:pt modelId="{4A19FE14-17C4-4514-BA9A-38E5168502B7}" type="pres">
      <dgm:prSet presAssocID="{FCA76CBD-B745-4F92-8553-C8C9BDE3227F}" presName="Name37" presStyleLbl="parChTrans1D2" presStyleIdx="0" presStyleCnt="4"/>
      <dgm:spPr/>
    </dgm:pt>
    <dgm:pt modelId="{0710EB14-DE64-4D26-8A1B-23116930E184}" type="pres">
      <dgm:prSet presAssocID="{CC8F851B-78DD-4828-8A16-8D3177888F21}" presName="hierRoot2" presStyleCnt="0">
        <dgm:presLayoutVars>
          <dgm:hierBranch val="init"/>
        </dgm:presLayoutVars>
      </dgm:prSet>
      <dgm:spPr/>
    </dgm:pt>
    <dgm:pt modelId="{4B2C8F26-E555-4A64-B041-7C7B2B2ECAEF}" type="pres">
      <dgm:prSet presAssocID="{CC8F851B-78DD-4828-8A16-8D3177888F21}" presName="rootComposite" presStyleCnt="0"/>
      <dgm:spPr/>
    </dgm:pt>
    <dgm:pt modelId="{510D24F4-2F24-42A5-A13C-92558E113BAD}" type="pres">
      <dgm:prSet presAssocID="{CC8F851B-78DD-4828-8A16-8D3177888F21}" presName="rootText" presStyleLbl="node2" presStyleIdx="0" presStyleCnt="4">
        <dgm:presLayoutVars>
          <dgm:chPref val="3"/>
        </dgm:presLayoutVars>
      </dgm:prSet>
      <dgm:spPr/>
    </dgm:pt>
    <dgm:pt modelId="{68E990E3-89E6-46D5-88DD-7DAF67F8FECE}" type="pres">
      <dgm:prSet presAssocID="{CC8F851B-78DD-4828-8A16-8D3177888F21}" presName="rootConnector" presStyleLbl="node2" presStyleIdx="0" presStyleCnt="4"/>
      <dgm:spPr/>
    </dgm:pt>
    <dgm:pt modelId="{1E6BEB9C-16A8-4EF1-83E6-820FF8F02A34}" type="pres">
      <dgm:prSet presAssocID="{CC8F851B-78DD-4828-8A16-8D3177888F21}" presName="hierChild4" presStyleCnt="0"/>
      <dgm:spPr/>
    </dgm:pt>
    <dgm:pt modelId="{0DE8A158-E28E-4079-B2D0-E0E51AA1A520}" type="pres">
      <dgm:prSet presAssocID="{CC8F851B-78DD-4828-8A16-8D3177888F21}" presName="hierChild5" presStyleCnt="0"/>
      <dgm:spPr/>
    </dgm:pt>
    <dgm:pt modelId="{B8B65AC8-3B54-4F31-A655-BE8320734A54}" type="pres">
      <dgm:prSet presAssocID="{4D470ECC-376F-4DE1-8143-8E0E8438ECD0}" presName="Name37" presStyleLbl="parChTrans1D2" presStyleIdx="1" presStyleCnt="4"/>
      <dgm:spPr/>
    </dgm:pt>
    <dgm:pt modelId="{13C38821-06D6-40D8-AEA6-64A43B610719}" type="pres">
      <dgm:prSet presAssocID="{7B875DEF-9BF1-4294-ACC1-5FFE2EDE3674}" presName="hierRoot2" presStyleCnt="0">
        <dgm:presLayoutVars>
          <dgm:hierBranch val="init"/>
        </dgm:presLayoutVars>
      </dgm:prSet>
      <dgm:spPr/>
    </dgm:pt>
    <dgm:pt modelId="{C4CF0984-21ED-4764-8B56-BED6701D9214}" type="pres">
      <dgm:prSet presAssocID="{7B875DEF-9BF1-4294-ACC1-5FFE2EDE3674}" presName="rootComposite" presStyleCnt="0"/>
      <dgm:spPr/>
    </dgm:pt>
    <dgm:pt modelId="{E04DC804-C35E-4A26-94CC-D017DB53706F}" type="pres">
      <dgm:prSet presAssocID="{7B875DEF-9BF1-4294-ACC1-5FFE2EDE3674}" presName="rootText" presStyleLbl="node2" presStyleIdx="1" presStyleCnt="4">
        <dgm:presLayoutVars>
          <dgm:chPref val="3"/>
        </dgm:presLayoutVars>
      </dgm:prSet>
      <dgm:spPr/>
    </dgm:pt>
    <dgm:pt modelId="{0C5CDB9C-1A4D-4947-9C14-0448BAC231B9}" type="pres">
      <dgm:prSet presAssocID="{7B875DEF-9BF1-4294-ACC1-5FFE2EDE3674}" presName="rootConnector" presStyleLbl="node2" presStyleIdx="1" presStyleCnt="4"/>
      <dgm:spPr/>
    </dgm:pt>
    <dgm:pt modelId="{8DE93E18-0AF6-4A37-A690-DC82CEBD0231}" type="pres">
      <dgm:prSet presAssocID="{7B875DEF-9BF1-4294-ACC1-5FFE2EDE3674}" presName="hierChild4" presStyleCnt="0"/>
      <dgm:spPr/>
    </dgm:pt>
    <dgm:pt modelId="{EFCF3CD1-68D1-4857-8555-1C3C390BEDCC}" type="pres">
      <dgm:prSet presAssocID="{7B875DEF-9BF1-4294-ACC1-5FFE2EDE3674}" presName="hierChild5" presStyleCnt="0"/>
      <dgm:spPr/>
    </dgm:pt>
    <dgm:pt modelId="{83CE6785-79F3-4FFD-92A2-97076CAA28CB}" type="pres">
      <dgm:prSet presAssocID="{3B04C215-73FC-4B79-906E-718111D69865}" presName="Name37" presStyleLbl="parChTrans1D2" presStyleIdx="2" presStyleCnt="4"/>
      <dgm:spPr/>
    </dgm:pt>
    <dgm:pt modelId="{50EC31FD-1368-4865-A5F7-EF7BC37F0AC6}" type="pres">
      <dgm:prSet presAssocID="{BA19F563-7597-4F16-A8E8-8A79921BFB38}" presName="hierRoot2" presStyleCnt="0">
        <dgm:presLayoutVars>
          <dgm:hierBranch val="init"/>
        </dgm:presLayoutVars>
      </dgm:prSet>
      <dgm:spPr/>
    </dgm:pt>
    <dgm:pt modelId="{9DC886C6-D049-4357-836D-57CC49E42BB2}" type="pres">
      <dgm:prSet presAssocID="{BA19F563-7597-4F16-A8E8-8A79921BFB38}" presName="rootComposite" presStyleCnt="0"/>
      <dgm:spPr/>
    </dgm:pt>
    <dgm:pt modelId="{991FCD60-E511-43E4-BA93-3F166C09E884}" type="pres">
      <dgm:prSet presAssocID="{BA19F563-7597-4F16-A8E8-8A79921BFB38}" presName="rootText" presStyleLbl="node2" presStyleIdx="2" presStyleCnt="4">
        <dgm:presLayoutVars>
          <dgm:chPref val="3"/>
        </dgm:presLayoutVars>
      </dgm:prSet>
      <dgm:spPr/>
    </dgm:pt>
    <dgm:pt modelId="{40D132AE-3A78-4795-B2D8-D1101D72C38B}" type="pres">
      <dgm:prSet presAssocID="{BA19F563-7597-4F16-A8E8-8A79921BFB38}" presName="rootConnector" presStyleLbl="node2" presStyleIdx="2" presStyleCnt="4"/>
      <dgm:spPr/>
    </dgm:pt>
    <dgm:pt modelId="{AF836241-8D9A-4939-B435-47E7CA533ADA}" type="pres">
      <dgm:prSet presAssocID="{BA19F563-7597-4F16-A8E8-8A79921BFB38}" presName="hierChild4" presStyleCnt="0"/>
      <dgm:spPr/>
    </dgm:pt>
    <dgm:pt modelId="{0493DAF0-B4BE-48AF-8BEB-F7C6B80B575F}" type="pres">
      <dgm:prSet presAssocID="{BA19F563-7597-4F16-A8E8-8A79921BFB38}" presName="hierChild5" presStyleCnt="0"/>
      <dgm:spPr/>
    </dgm:pt>
    <dgm:pt modelId="{D09C6E95-44FD-408D-98E9-97E6275EDF99}" type="pres">
      <dgm:prSet presAssocID="{3A13ED84-FD8C-4472-80D4-9759C343A3A3}" presName="Name37" presStyleLbl="parChTrans1D2" presStyleIdx="3" presStyleCnt="4"/>
      <dgm:spPr/>
    </dgm:pt>
    <dgm:pt modelId="{FFF8A677-3054-45C3-8E17-13F47F544AF7}" type="pres">
      <dgm:prSet presAssocID="{EEC546E5-FA54-4762-A56A-CF7D240CD251}" presName="hierRoot2" presStyleCnt="0">
        <dgm:presLayoutVars>
          <dgm:hierBranch val="init"/>
        </dgm:presLayoutVars>
      </dgm:prSet>
      <dgm:spPr/>
    </dgm:pt>
    <dgm:pt modelId="{C48008BC-1201-492F-B11C-B889617A78D2}" type="pres">
      <dgm:prSet presAssocID="{EEC546E5-FA54-4762-A56A-CF7D240CD251}" presName="rootComposite" presStyleCnt="0"/>
      <dgm:spPr/>
    </dgm:pt>
    <dgm:pt modelId="{659B8B79-9D15-4F0E-BCF6-3A173E76D36C}" type="pres">
      <dgm:prSet presAssocID="{EEC546E5-FA54-4762-A56A-CF7D240CD251}" presName="rootText" presStyleLbl="node2" presStyleIdx="3" presStyleCnt="4">
        <dgm:presLayoutVars>
          <dgm:chPref val="3"/>
        </dgm:presLayoutVars>
      </dgm:prSet>
      <dgm:spPr/>
    </dgm:pt>
    <dgm:pt modelId="{E192F972-C4FB-4624-988C-B8582BB01149}" type="pres">
      <dgm:prSet presAssocID="{EEC546E5-FA54-4762-A56A-CF7D240CD251}" presName="rootConnector" presStyleLbl="node2" presStyleIdx="3" presStyleCnt="4"/>
      <dgm:spPr/>
    </dgm:pt>
    <dgm:pt modelId="{1893EF5A-8033-4937-A122-386A3AE7AC51}" type="pres">
      <dgm:prSet presAssocID="{EEC546E5-FA54-4762-A56A-CF7D240CD251}" presName="hierChild4" presStyleCnt="0"/>
      <dgm:spPr/>
    </dgm:pt>
    <dgm:pt modelId="{6BC02AE7-EB10-4521-A62A-E12C33487955}" type="pres">
      <dgm:prSet presAssocID="{EEC546E5-FA54-4762-A56A-CF7D240CD251}" presName="hierChild5" presStyleCnt="0"/>
      <dgm:spPr/>
    </dgm:pt>
    <dgm:pt modelId="{3B185732-D526-49BB-A295-B76738D39C51}" type="pres">
      <dgm:prSet presAssocID="{DBCB5379-F5BD-4255-A325-CE1F23475BE1}" presName="hierChild3" presStyleCnt="0"/>
      <dgm:spPr/>
    </dgm:pt>
  </dgm:ptLst>
  <dgm:cxnLst>
    <dgm:cxn modelId="{34E29705-41B5-469A-AAAE-0976C16426A2}" type="presOf" srcId="{FCA76CBD-B745-4F92-8553-C8C9BDE3227F}" destId="{4A19FE14-17C4-4514-BA9A-38E5168502B7}" srcOrd="0" destOrd="0" presId="urn:microsoft.com/office/officeart/2005/8/layout/orgChart1"/>
    <dgm:cxn modelId="{5724CA3C-A6CE-4E8D-9E5B-E06B55DA35CD}" type="presOf" srcId="{7B875DEF-9BF1-4294-ACC1-5FFE2EDE3674}" destId="{0C5CDB9C-1A4D-4947-9C14-0448BAC231B9}" srcOrd="1" destOrd="0" presId="urn:microsoft.com/office/officeart/2005/8/layout/orgChart1"/>
    <dgm:cxn modelId="{CD7D413E-BB29-44E6-AE1F-A1E92871CE7B}" type="presOf" srcId="{BA19F563-7597-4F16-A8E8-8A79921BFB38}" destId="{991FCD60-E511-43E4-BA93-3F166C09E884}" srcOrd="0" destOrd="0" presId="urn:microsoft.com/office/officeart/2005/8/layout/orgChart1"/>
    <dgm:cxn modelId="{0297A149-AF1C-45F6-8A40-FA679D0AB874}" srcId="{DBCB5379-F5BD-4255-A325-CE1F23475BE1}" destId="{CC8F851B-78DD-4828-8A16-8D3177888F21}" srcOrd="0" destOrd="0" parTransId="{FCA76CBD-B745-4F92-8553-C8C9BDE3227F}" sibTransId="{9586990D-1A95-47DA-BB1D-71AF3328A8D2}"/>
    <dgm:cxn modelId="{38FBD351-B73B-42FA-A0DD-B67FC430EDFC}" type="presOf" srcId="{EEC546E5-FA54-4762-A56A-CF7D240CD251}" destId="{659B8B79-9D15-4F0E-BCF6-3A173E76D36C}" srcOrd="0" destOrd="0" presId="urn:microsoft.com/office/officeart/2005/8/layout/orgChart1"/>
    <dgm:cxn modelId="{EDAA0153-7E32-4FA2-AB62-EB885EBCC39D}" srcId="{DBCB5379-F5BD-4255-A325-CE1F23475BE1}" destId="{BA19F563-7597-4F16-A8E8-8A79921BFB38}" srcOrd="2" destOrd="0" parTransId="{3B04C215-73FC-4B79-906E-718111D69865}" sibTransId="{764C0720-7CC2-486E-AA82-C129130EEFAD}"/>
    <dgm:cxn modelId="{4C232DA1-85FF-4990-8C54-581C5AB834B9}" type="presOf" srcId="{CC8F851B-78DD-4828-8A16-8D3177888F21}" destId="{68E990E3-89E6-46D5-88DD-7DAF67F8FECE}" srcOrd="1" destOrd="0" presId="urn:microsoft.com/office/officeart/2005/8/layout/orgChart1"/>
    <dgm:cxn modelId="{ACC143A2-9EC3-443D-A739-AF744D27E2B8}" srcId="{DBCB5379-F5BD-4255-A325-CE1F23475BE1}" destId="{7B875DEF-9BF1-4294-ACC1-5FFE2EDE3674}" srcOrd="1" destOrd="0" parTransId="{4D470ECC-376F-4DE1-8143-8E0E8438ECD0}" sibTransId="{2F53B35E-8F14-46EC-80B4-0EC16B5B7E5F}"/>
    <dgm:cxn modelId="{121763A7-31CE-4922-B7A5-59FC06F1D7D0}" type="presOf" srcId="{DBCB5379-F5BD-4255-A325-CE1F23475BE1}" destId="{6A8CA0E4-41FB-4FFF-A358-7DA04FBD8BCA}" srcOrd="0" destOrd="0" presId="urn:microsoft.com/office/officeart/2005/8/layout/orgChart1"/>
    <dgm:cxn modelId="{03DA89B5-22CB-46F4-9C57-527E58D86574}" type="presOf" srcId="{BA19F563-7597-4F16-A8E8-8A79921BFB38}" destId="{40D132AE-3A78-4795-B2D8-D1101D72C38B}" srcOrd="1" destOrd="0" presId="urn:microsoft.com/office/officeart/2005/8/layout/orgChart1"/>
    <dgm:cxn modelId="{37243DCC-E273-43FA-8D09-6258B206C2A6}" type="presOf" srcId="{DBCB5379-F5BD-4255-A325-CE1F23475BE1}" destId="{2717589C-0444-4434-84C7-F3887C6A8F31}" srcOrd="1" destOrd="0" presId="urn:microsoft.com/office/officeart/2005/8/layout/orgChart1"/>
    <dgm:cxn modelId="{FE44B3D4-EA60-4E37-9C90-6832FE901388}" type="presOf" srcId="{3A13ED84-FD8C-4472-80D4-9759C343A3A3}" destId="{D09C6E95-44FD-408D-98E9-97E6275EDF99}" srcOrd="0" destOrd="0" presId="urn:microsoft.com/office/officeart/2005/8/layout/orgChart1"/>
    <dgm:cxn modelId="{D0E279D8-51B4-465B-897E-00D430D6F96C}" srcId="{DBCB5379-F5BD-4255-A325-CE1F23475BE1}" destId="{EEC546E5-FA54-4762-A56A-CF7D240CD251}" srcOrd="3" destOrd="0" parTransId="{3A13ED84-FD8C-4472-80D4-9759C343A3A3}" sibTransId="{3A28478C-4881-4EC2-A576-C8816870A090}"/>
    <dgm:cxn modelId="{A102F7D9-F021-445B-ADCA-6DFFBD649C2F}" type="presOf" srcId="{CC8F851B-78DD-4828-8A16-8D3177888F21}" destId="{510D24F4-2F24-42A5-A13C-92558E113BAD}" srcOrd="0" destOrd="0" presId="urn:microsoft.com/office/officeart/2005/8/layout/orgChart1"/>
    <dgm:cxn modelId="{2F3819E7-30D7-4AF9-B4DC-6B7F2B9F52DE}" srcId="{B2EC2B9D-8920-4354-9859-998A8140F113}" destId="{DBCB5379-F5BD-4255-A325-CE1F23475BE1}" srcOrd="0" destOrd="0" parTransId="{669BDE6F-62D1-4450-914C-1F23C46495DC}" sibTransId="{2A79B213-6438-418F-B3F3-F7E7709F59FA}"/>
    <dgm:cxn modelId="{F2B4F9E7-8B90-4DAD-B906-97E5C8940DE5}" type="presOf" srcId="{3B04C215-73FC-4B79-906E-718111D69865}" destId="{83CE6785-79F3-4FFD-92A2-97076CAA28CB}" srcOrd="0" destOrd="0" presId="urn:microsoft.com/office/officeart/2005/8/layout/orgChart1"/>
    <dgm:cxn modelId="{8963ADEA-BA94-4B7F-810F-9F2E9420181A}" type="presOf" srcId="{EEC546E5-FA54-4762-A56A-CF7D240CD251}" destId="{E192F972-C4FB-4624-988C-B8582BB01149}" srcOrd="1" destOrd="0" presId="urn:microsoft.com/office/officeart/2005/8/layout/orgChart1"/>
    <dgm:cxn modelId="{A2AAB9EB-8788-4AE0-BD19-5364D46EFAF7}" type="presOf" srcId="{7B875DEF-9BF1-4294-ACC1-5FFE2EDE3674}" destId="{E04DC804-C35E-4A26-94CC-D017DB53706F}" srcOrd="0" destOrd="0" presId="urn:microsoft.com/office/officeart/2005/8/layout/orgChart1"/>
    <dgm:cxn modelId="{613DC9F1-69E6-4438-BEF2-61F4BB5FA3A3}" type="presOf" srcId="{4D470ECC-376F-4DE1-8143-8E0E8438ECD0}" destId="{B8B65AC8-3B54-4F31-A655-BE8320734A54}" srcOrd="0" destOrd="0" presId="urn:microsoft.com/office/officeart/2005/8/layout/orgChart1"/>
    <dgm:cxn modelId="{36C3DDF6-703A-430A-BBDE-25A0F3AF1569}" type="presOf" srcId="{B2EC2B9D-8920-4354-9859-998A8140F113}" destId="{67CAE539-34A6-45C2-A216-0E9673E5A160}" srcOrd="0" destOrd="0" presId="urn:microsoft.com/office/officeart/2005/8/layout/orgChart1"/>
    <dgm:cxn modelId="{11E5E470-A861-4C47-BFC7-9BBC181D74F9}" type="presParOf" srcId="{67CAE539-34A6-45C2-A216-0E9673E5A160}" destId="{B395921A-D4AC-4924-84FD-7C4DA8A061F0}" srcOrd="0" destOrd="0" presId="urn:microsoft.com/office/officeart/2005/8/layout/orgChart1"/>
    <dgm:cxn modelId="{A93B4E8A-1D25-4708-9F6F-9071B76DA823}" type="presParOf" srcId="{B395921A-D4AC-4924-84FD-7C4DA8A061F0}" destId="{189D1A1D-E4ED-4B35-B2BB-02CDF2D46187}" srcOrd="0" destOrd="0" presId="urn:microsoft.com/office/officeart/2005/8/layout/orgChart1"/>
    <dgm:cxn modelId="{C6679956-41F6-4B50-B398-AA4EE28E8E92}" type="presParOf" srcId="{189D1A1D-E4ED-4B35-B2BB-02CDF2D46187}" destId="{6A8CA0E4-41FB-4FFF-A358-7DA04FBD8BCA}" srcOrd="0" destOrd="0" presId="urn:microsoft.com/office/officeart/2005/8/layout/orgChart1"/>
    <dgm:cxn modelId="{A4F990AF-167D-4BFE-A464-22053913E4F9}" type="presParOf" srcId="{189D1A1D-E4ED-4B35-B2BB-02CDF2D46187}" destId="{2717589C-0444-4434-84C7-F3887C6A8F31}" srcOrd="1" destOrd="0" presId="urn:microsoft.com/office/officeart/2005/8/layout/orgChart1"/>
    <dgm:cxn modelId="{FB69DB1B-FECB-4A72-9BF6-BC2F0A07CFC2}" type="presParOf" srcId="{B395921A-D4AC-4924-84FD-7C4DA8A061F0}" destId="{548ED0B5-4C9B-4427-BD7E-C7B5B742DAA9}" srcOrd="1" destOrd="0" presId="urn:microsoft.com/office/officeart/2005/8/layout/orgChart1"/>
    <dgm:cxn modelId="{813980F2-C5F4-4478-85E5-FD9FF61E5F03}" type="presParOf" srcId="{548ED0B5-4C9B-4427-BD7E-C7B5B742DAA9}" destId="{4A19FE14-17C4-4514-BA9A-38E5168502B7}" srcOrd="0" destOrd="0" presId="urn:microsoft.com/office/officeart/2005/8/layout/orgChart1"/>
    <dgm:cxn modelId="{94D0C44E-0FB8-4CE6-BA0B-4C3A1C5645C7}" type="presParOf" srcId="{548ED0B5-4C9B-4427-BD7E-C7B5B742DAA9}" destId="{0710EB14-DE64-4D26-8A1B-23116930E184}" srcOrd="1" destOrd="0" presId="urn:microsoft.com/office/officeart/2005/8/layout/orgChart1"/>
    <dgm:cxn modelId="{91D2779E-E0E6-47B2-A98D-432A595C8B04}" type="presParOf" srcId="{0710EB14-DE64-4D26-8A1B-23116930E184}" destId="{4B2C8F26-E555-4A64-B041-7C7B2B2ECAEF}" srcOrd="0" destOrd="0" presId="urn:microsoft.com/office/officeart/2005/8/layout/orgChart1"/>
    <dgm:cxn modelId="{4216D133-57FC-4B54-9029-A4012D843CCC}" type="presParOf" srcId="{4B2C8F26-E555-4A64-B041-7C7B2B2ECAEF}" destId="{510D24F4-2F24-42A5-A13C-92558E113BAD}" srcOrd="0" destOrd="0" presId="urn:microsoft.com/office/officeart/2005/8/layout/orgChart1"/>
    <dgm:cxn modelId="{8E40A9B0-FA13-4CB6-AC7B-27E418801773}" type="presParOf" srcId="{4B2C8F26-E555-4A64-B041-7C7B2B2ECAEF}" destId="{68E990E3-89E6-46D5-88DD-7DAF67F8FECE}" srcOrd="1" destOrd="0" presId="urn:microsoft.com/office/officeart/2005/8/layout/orgChart1"/>
    <dgm:cxn modelId="{71FCF1DD-4C92-4FF6-9830-F2E7A1A808E1}" type="presParOf" srcId="{0710EB14-DE64-4D26-8A1B-23116930E184}" destId="{1E6BEB9C-16A8-4EF1-83E6-820FF8F02A34}" srcOrd="1" destOrd="0" presId="urn:microsoft.com/office/officeart/2005/8/layout/orgChart1"/>
    <dgm:cxn modelId="{BC6B7B8F-36D0-4C08-A326-E437D6DED29C}" type="presParOf" srcId="{0710EB14-DE64-4D26-8A1B-23116930E184}" destId="{0DE8A158-E28E-4079-B2D0-E0E51AA1A520}" srcOrd="2" destOrd="0" presId="urn:microsoft.com/office/officeart/2005/8/layout/orgChart1"/>
    <dgm:cxn modelId="{8785DFF9-5D53-47D7-8FD2-B1F247075F33}" type="presParOf" srcId="{548ED0B5-4C9B-4427-BD7E-C7B5B742DAA9}" destId="{B8B65AC8-3B54-4F31-A655-BE8320734A54}" srcOrd="2" destOrd="0" presId="urn:microsoft.com/office/officeart/2005/8/layout/orgChart1"/>
    <dgm:cxn modelId="{DD0B4FF7-E45F-4FC9-84DA-CB4B4FC21A50}" type="presParOf" srcId="{548ED0B5-4C9B-4427-BD7E-C7B5B742DAA9}" destId="{13C38821-06D6-40D8-AEA6-64A43B610719}" srcOrd="3" destOrd="0" presId="urn:microsoft.com/office/officeart/2005/8/layout/orgChart1"/>
    <dgm:cxn modelId="{1B9341C8-8DF9-4FE1-B663-253527EFBD92}" type="presParOf" srcId="{13C38821-06D6-40D8-AEA6-64A43B610719}" destId="{C4CF0984-21ED-4764-8B56-BED6701D9214}" srcOrd="0" destOrd="0" presId="urn:microsoft.com/office/officeart/2005/8/layout/orgChart1"/>
    <dgm:cxn modelId="{83439C7B-263C-44A4-8BA3-88EAC64E2702}" type="presParOf" srcId="{C4CF0984-21ED-4764-8B56-BED6701D9214}" destId="{E04DC804-C35E-4A26-94CC-D017DB53706F}" srcOrd="0" destOrd="0" presId="urn:microsoft.com/office/officeart/2005/8/layout/orgChart1"/>
    <dgm:cxn modelId="{373A694B-96C5-4894-AEE3-11082B427B84}" type="presParOf" srcId="{C4CF0984-21ED-4764-8B56-BED6701D9214}" destId="{0C5CDB9C-1A4D-4947-9C14-0448BAC231B9}" srcOrd="1" destOrd="0" presId="urn:microsoft.com/office/officeart/2005/8/layout/orgChart1"/>
    <dgm:cxn modelId="{C359712C-6A4D-4552-A290-767352C8AF48}" type="presParOf" srcId="{13C38821-06D6-40D8-AEA6-64A43B610719}" destId="{8DE93E18-0AF6-4A37-A690-DC82CEBD0231}" srcOrd="1" destOrd="0" presId="urn:microsoft.com/office/officeart/2005/8/layout/orgChart1"/>
    <dgm:cxn modelId="{271CF1BE-AF8B-4EC2-9064-95CAA4792CBE}" type="presParOf" srcId="{13C38821-06D6-40D8-AEA6-64A43B610719}" destId="{EFCF3CD1-68D1-4857-8555-1C3C390BEDCC}" srcOrd="2" destOrd="0" presId="urn:microsoft.com/office/officeart/2005/8/layout/orgChart1"/>
    <dgm:cxn modelId="{D9AD59F3-47E5-4D91-9E67-52638F46A971}" type="presParOf" srcId="{548ED0B5-4C9B-4427-BD7E-C7B5B742DAA9}" destId="{83CE6785-79F3-4FFD-92A2-97076CAA28CB}" srcOrd="4" destOrd="0" presId="urn:microsoft.com/office/officeart/2005/8/layout/orgChart1"/>
    <dgm:cxn modelId="{605A8A23-4662-41D1-8FAC-DCE5C26DCB0F}" type="presParOf" srcId="{548ED0B5-4C9B-4427-BD7E-C7B5B742DAA9}" destId="{50EC31FD-1368-4865-A5F7-EF7BC37F0AC6}" srcOrd="5" destOrd="0" presId="urn:microsoft.com/office/officeart/2005/8/layout/orgChart1"/>
    <dgm:cxn modelId="{11179515-9621-470F-BF72-258A2C9E019A}" type="presParOf" srcId="{50EC31FD-1368-4865-A5F7-EF7BC37F0AC6}" destId="{9DC886C6-D049-4357-836D-57CC49E42BB2}" srcOrd="0" destOrd="0" presId="urn:microsoft.com/office/officeart/2005/8/layout/orgChart1"/>
    <dgm:cxn modelId="{68D0D7EC-0BDA-43BB-A8B3-FF26E44954A2}" type="presParOf" srcId="{9DC886C6-D049-4357-836D-57CC49E42BB2}" destId="{991FCD60-E511-43E4-BA93-3F166C09E884}" srcOrd="0" destOrd="0" presId="urn:microsoft.com/office/officeart/2005/8/layout/orgChart1"/>
    <dgm:cxn modelId="{DAF36AF8-64FB-477D-8100-DCCE40354557}" type="presParOf" srcId="{9DC886C6-D049-4357-836D-57CC49E42BB2}" destId="{40D132AE-3A78-4795-B2D8-D1101D72C38B}" srcOrd="1" destOrd="0" presId="urn:microsoft.com/office/officeart/2005/8/layout/orgChart1"/>
    <dgm:cxn modelId="{FFCC8FAB-B9C1-4C59-BF46-101F80A8E2CB}" type="presParOf" srcId="{50EC31FD-1368-4865-A5F7-EF7BC37F0AC6}" destId="{AF836241-8D9A-4939-B435-47E7CA533ADA}" srcOrd="1" destOrd="0" presId="urn:microsoft.com/office/officeart/2005/8/layout/orgChart1"/>
    <dgm:cxn modelId="{F53AB3BF-C656-4B20-A57E-D0C2F84CE83D}" type="presParOf" srcId="{50EC31FD-1368-4865-A5F7-EF7BC37F0AC6}" destId="{0493DAF0-B4BE-48AF-8BEB-F7C6B80B575F}" srcOrd="2" destOrd="0" presId="urn:microsoft.com/office/officeart/2005/8/layout/orgChart1"/>
    <dgm:cxn modelId="{C8C11B36-4298-427D-BD19-BF6484F2CC71}" type="presParOf" srcId="{548ED0B5-4C9B-4427-BD7E-C7B5B742DAA9}" destId="{D09C6E95-44FD-408D-98E9-97E6275EDF99}" srcOrd="6" destOrd="0" presId="urn:microsoft.com/office/officeart/2005/8/layout/orgChart1"/>
    <dgm:cxn modelId="{53549B5B-5CD7-4B1F-AB35-22326CD5C3FF}" type="presParOf" srcId="{548ED0B5-4C9B-4427-BD7E-C7B5B742DAA9}" destId="{FFF8A677-3054-45C3-8E17-13F47F544AF7}" srcOrd="7" destOrd="0" presId="urn:microsoft.com/office/officeart/2005/8/layout/orgChart1"/>
    <dgm:cxn modelId="{96ABE529-EF73-4216-B0B1-0AE7078E9495}" type="presParOf" srcId="{FFF8A677-3054-45C3-8E17-13F47F544AF7}" destId="{C48008BC-1201-492F-B11C-B889617A78D2}" srcOrd="0" destOrd="0" presId="urn:microsoft.com/office/officeart/2005/8/layout/orgChart1"/>
    <dgm:cxn modelId="{A9947450-1959-4DAF-B931-C6DBCEDDD845}" type="presParOf" srcId="{C48008BC-1201-492F-B11C-B889617A78D2}" destId="{659B8B79-9D15-4F0E-BCF6-3A173E76D36C}" srcOrd="0" destOrd="0" presId="urn:microsoft.com/office/officeart/2005/8/layout/orgChart1"/>
    <dgm:cxn modelId="{C6ED2D0D-F576-4C35-ABD8-E22EB07993D4}" type="presParOf" srcId="{C48008BC-1201-492F-B11C-B889617A78D2}" destId="{E192F972-C4FB-4624-988C-B8582BB01149}" srcOrd="1" destOrd="0" presId="urn:microsoft.com/office/officeart/2005/8/layout/orgChart1"/>
    <dgm:cxn modelId="{CC409D64-BB48-4679-887D-503F2DCFB308}" type="presParOf" srcId="{FFF8A677-3054-45C3-8E17-13F47F544AF7}" destId="{1893EF5A-8033-4937-A122-386A3AE7AC51}" srcOrd="1" destOrd="0" presId="urn:microsoft.com/office/officeart/2005/8/layout/orgChart1"/>
    <dgm:cxn modelId="{4251DB03-90B1-4B17-BBFD-CA1448B5270E}" type="presParOf" srcId="{FFF8A677-3054-45C3-8E17-13F47F544AF7}" destId="{6BC02AE7-EB10-4521-A62A-E12C33487955}" srcOrd="2" destOrd="0" presId="urn:microsoft.com/office/officeart/2005/8/layout/orgChart1"/>
    <dgm:cxn modelId="{72E9D793-4488-42AB-9D62-A63490E3DF07}" type="presParOf" srcId="{B395921A-D4AC-4924-84FD-7C4DA8A061F0}" destId="{3B185732-D526-49BB-A295-B76738D39C5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21F978-B25D-414E-B13C-1467E19194F5}" type="doc">
      <dgm:prSet loTypeId="urn:microsoft.com/office/officeart/2005/8/layout/hProcess9" loCatId="process" qsTypeId="urn:microsoft.com/office/officeart/2005/8/quickstyle/3d1" qsCatId="3D" csTypeId="urn:microsoft.com/office/officeart/2005/8/colors/colorful2" csCatId="colorful" phldr="1"/>
      <dgm:spPr/>
    </dgm:pt>
    <dgm:pt modelId="{3703127E-2C2E-4B2A-9F3F-E0CF46D97557}">
      <dgm:prSet phldrT="[Text]"/>
      <dgm:spPr/>
      <dgm:t>
        <a:bodyPr/>
        <a:lstStyle/>
        <a:p>
          <a:r>
            <a:rPr lang="en-US" dirty="0"/>
            <a:t>ACTIVE Income</a:t>
          </a:r>
        </a:p>
      </dgm:t>
    </dgm:pt>
    <dgm:pt modelId="{A5A473DB-37A8-48BD-8BDA-5028B1F6241F}" type="parTrans" cxnId="{FC6A9E01-9E7A-42E3-9F69-43429BF6587E}">
      <dgm:prSet/>
      <dgm:spPr/>
      <dgm:t>
        <a:bodyPr/>
        <a:lstStyle/>
        <a:p>
          <a:endParaRPr lang="en-US"/>
        </a:p>
      </dgm:t>
    </dgm:pt>
    <dgm:pt modelId="{07E0A43F-412E-48DA-A650-8A47EDCB6FB9}" type="sibTrans" cxnId="{FC6A9E01-9E7A-42E3-9F69-43429BF6587E}">
      <dgm:prSet/>
      <dgm:spPr/>
      <dgm:t>
        <a:bodyPr/>
        <a:lstStyle/>
        <a:p>
          <a:endParaRPr lang="en-US"/>
        </a:p>
      </dgm:t>
    </dgm:pt>
    <dgm:pt modelId="{30FB1A1E-127A-463C-AB21-4BC6AC20200D}">
      <dgm:prSet phldrT="[Text]"/>
      <dgm:spPr/>
      <dgm:t>
        <a:bodyPr/>
        <a:lstStyle/>
        <a:p>
          <a:r>
            <a:rPr lang="en-US" dirty="0"/>
            <a:t>PASSIVE Income</a:t>
          </a:r>
        </a:p>
      </dgm:t>
    </dgm:pt>
    <dgm:pt modelId="{E0CA2D65-0945-4D10-B96A-6EDE9D30C14F}" type="parTrans" cxnId="{9845EEBC-5C57-4A7C-B5E9-28EA71C965C0}">
      <dgm:prSet/>
      <dgm:spPr/>
      <dgm:t>
        <a:bodyPr/>
        <a:lstStyle/>
        <a:p>
          <a:endParaRPr lang="en-US"/>
        </a:p>
      </dgm:t>
    </dgm:pt>
    <dgm:pt modelId="{CFAEA733-3C83-4F47-8B20-8CA40D275848}" type="sibTrans" cxnId="{9845EEBC-5C57-4A7C-B5E9-28EA71C965C0}">
      <dgm:prSet/>
      <dgm:spPr/>
      <dgm:t>
        <a:bodyPr/>
        <a:lstStyle/>
        <a:p>
          <a:endParaRPr lang="en-US"/>
        </a:p>
      </dgm:t>
    </dgm:pt>
    <dgm:pt modelId="{53AF9127-7236-4E0C-9F8E-C31FE14A9CCB}">
      <dgm:prSet phldrT="[Text]"/>
      <dgm:spPr/>
      <dgm:t>
        <a:bodyPr/>
        <a:lstStyle/>
        <a:p>
          <a:r>
            <a:rPr lang="en-US" dirty="0"/>
            <a:t>TOTAL Income</a:t>
          </a:r>
        </a:p>
      </dgm:t>
    </dgm:pt>
    <dgm:pt modelId="{98BBA7A5-180A-4E42-8D84-5B824C98C007}" type="parTrans" cxnId="{2627CCD0-3CA1-4F70-B3F3-C11351C5B5E4}">
      <dgm:prSet/>
      <dgm:spPr/>
      <dgm:t>
        <a:bodyPr/>
        <a:lstStyle/>
        <a:p>
          <a:endParaRPr lang="en-US"/>
        </a:p>
      </dgm:t>
    </dgm:pt>
    <dgm:pt modelId="{0832765D-8A35-41FD-B1B7-2304599EA4B2}" type="sibTrans" cxnId="{2627CCD0-3CA1-4F70-B3F3-C11351C5B5E4}">
      <dgm:prSet/>
      <dgm:spPr/>
      <dgm:t>
        <a:bodyPr/>
        <a:lstStyle/>
        <a:p>
          <a:endParaRPr lang="en-US"/>
        </a:p>
      </dgm:t>
    </dgm:pt>
    <dgm:pt modelId="{B23879D2-67B9-425E-B60D-E338DD0C645B}" type="pres">
      <dgm:prSet presAssocID="{9521F978-B25D-414E-B13C-1467E19194F5}" presName="CompostProcess" presStyleCnt="0">
        <dgm:presLayoutVars>
          <dgm:dir/>
          <dgm:resizeHandles val="exact"/>
        </dgm:presLayoutVars>
      </dgm:prSet>
      <dgm:spPr/>
    </dgm:pt>
    <dgm:pt modelId="{B670DD36-B865-4B20-AAB2-40A8CDD62F09}" type="pres">
      <dgm:prSet presAssocID="{9521F978-B25D-414E-B13C-1467E19194F5}" presName="arrow" presStyleLbl="bgShp" presStyleIdx="0" presStyleCnt="1"/>
      <dgm:spPr/>
    </dgm:pt>
    <dgm:pt modelId="{AE7FE144-EA9B-4B97-A7E6-09D4D74A2C4F}" type="pres">
      <dgm:prSet presAssocID="{9521F978-B25D-414E-B13C-1467E19194F5}" presName="linearProcess" presStyleCnt="0"/>
      <dgm:spPr/>
    </dgm:pt>
    <dgm:pt modelId="{2F99F086-0B9F-4518-BA4A-4C180F604E70}" type="pres">
      <dgm:prSet presAssocID="{3703127E-2C2E-4B2A-9F3F-E0CF46D97557}" presName="textNode" presStyleLbl="node1" presStyleIdx="0" presStyleCnt="3" custLinFactNeighborX="-76611" custLinFactNeighborY="0">
        <dgm:presLayoutVars>
          <dgm:bulletEnabled val="1"/>
        </dgm:presLayoutVars>
      </dgm:prSet>
      <dgm:spPr/>
    </dgm:pt>
    <dgm:pt modelId="{6380B823-792B-4BEA-9127-F2113C54A35B}" type="pres">
      <dgm:prSet presAssocID="{07E0A43F-412E-48DA-A650-8A47EDCB6FB9}" presName="sibTrans" presStyleCnt="0"/>
      <dgm:spPr/>
    </dgm:pt>
    <dgm:pt modelId="{59844C57-3146-40B5-873A-55F0381395D4}" type="pres">
      <dgm:prSet presAssocID="{30FB1A1E-127A-463C-AB21-4BC6AC20200D}" presName="textNode" presStyleLbl="node1" presStyleIdx="1" presStyleCnt="3">
        <dgm:presLayoutVars>
          <dgm:bulletEnabled val="1"/>
        </dgm:presLayoutVars>
      </dgm:prSet>
      <dgm:spPr/>
    </dgm:pt>
    <dgm:pt modelId="{328FB6DD-C8C7-4C12-BD56-4E753254DE1D}" type="pres">
      <dgm:prSet presAssocID="{CFAEA733-3C83-4F47-8B20-8CA40D275848}" presName="sibTrans" presStyleCnt="0"/>
      <dgm:spPr/>
    </dgm:pt>
    <dgm:pt modelId="{2FEF301A-3E01-45E8-B9C3-383AF2773DF4}" type="pres">
      <dgm:prSet presAssocID="{53AF9127-7236-4E0C-9F8E-C31FE14A9CCB}" presName="textNode" presStyleLbl="node1" presStyleIdx="2" presStyleCnt="3" custLinFactX="2973" custLinFactNeighborX="100000" custLinFactNeighborY="-2975">
        <dgm:presLayoutVars>
          <dgm:bulletEnabled val="1"/>
        </dgm:presLayoutVars>
      </dgm:prSet>
      <dgm:spPr/>
    </dgm:pt>
  </dgm:ptLst>
  <dgm:cxnLst>
    <dgm:cxn modelId="{FC6A9E01-9E7A-42E3-9F69-43429BF6587E}" srcId="{9521F978-B25D-414E-B13C-1467E19194F5}" destId="{3703127E-2C2E-4B2A-9F3F-E0CF46D97557}" srcOrd="0" destOrd="0" parTransId="{A5A473DB-37A8-48BD-8BDA-5028B1F6241F}" sibTransId="{07E0A43F-412E-48DA-A650-8A47EDCB6FB9}"/>
    <dgm:cxn modelId="{014E8341-6CA3-448F-9E42-AFE2177776F3}" type="presOf" srcId="{3703127E-2C2E-4B2A-9F3F-E0CF46D97557}" destId="{2F99F086-0B9F-4518-BA4A-4C180F604E70}" srcOrd="0" destOrd="0" presId="urn:microsoft.com/office/officeart/2005/8/layout/hProcess9"/>
    <dgm:cxn modelId="{A92EDA7C-0D64-4F54-81F1-1F58106313FD}" type="presOf" srcId="{30FB1A1E-127A-463C-AB21-4BC6AC20200D}" destId="{59844C57-3146-40B5-873A-55F0381395D4}" srcOrd="0" destOrd="0" presId="urn:microsoft.com/office/officeart/2005/8/layout/hProcess9"/>
    <dgm:cxn modelId="{9845EEBC-5C57-4A7C-B5E9-28EA71C965C0}" srcId="{9521F978-B25D-414E-B13C-1467E19194F5}" destId="{30FB1A1E-127A-463C-AB21-4BC6AC20200D}" srcOrd="1" destOrd="0" parTransId="{E0CA2D65-0945-4D10-B96A-6EDE9D30C14F}" sibTransId="{CFAEA733-3C83-4F47-8B20-8CA40D275848}"/>
    <dgm:cxn modelId="{2627CCD0-3CA1-4F70-B3F3-C11351C5B5E4}" srcId="{9521F978-B25D-414E-B13C-1467E19194F5}" destId="{53AF9127-7236-4E0C-9F8E-C31FE14A9CCB}" srcOrd="2" destOrd="0" parTransId="{98BBA7A5-180A-4E42-8D84-5B824C98C007}" sibTransId="{0832765D-8A35-41FD-B1B7-2304599EA4B2}"/>
    <dgm:cxn modelId="{E13F3DE2-49B5-4187-920C-FA7C5EB07B3B}" type="presOf" srcId="{9521F978-B25D-414E-B13C-1467E19194F5}" destId="{B23879D2-67B9-425E-B60D-E338DD0C645B}" srcOrd="0" destOrd="0" presId="urn:microsoft.com/office/officeart/2005/8/layout/hProcess9"/>
    <dgm:cxn modelId="{4E6E07E3-20EF-4A10-B04E-7F9DF1FC9715}" type="presOf" srcId="{53AF9127-7236-4E0C-9F8E-C31FE14A9CCB}" destId="{2FEF301A-3E01-45E8-B9C3-383AF2773DF4}" srcOrd="0" destOrd="0" presId="urn:microsoft.com/office/officeart/2005/8/layout/hProcess9"/>
    <dgm:cxn modelId="{CA57C3E8-FDB5-437B-982A-C239944E9588}" type="presParOf" srcId="{B23879D2-67B9-425E-B60D-E338DD0C645B}" destId="{B670DD36-B865-4B20-AAB2-40A8CDD62F09}" srcOrd="0" destOrd="0" presId="urn:microsoft.com/office/officeart/2005/8/layout/hProcess9"/>
    <dgm:cxn modelId="{5C38D5E5-D041-4979-8244-53B8A92DFC46}" type="presParOf" srcId="{B23879D2-67B9-425E-B60D-E338DD0C645B}" destId="{AE7FE144-EA9B-4B97-A7E6-09D4D74A2C4F}" srcOrd="1" destOrd="0" presId="urn:microsoft.com/office/officeart/2005/8/layout/hProcess9"/>
    <dgm:cxn modelId="{F08DD25A-2695-44C8-A64B-CAA9EDE4B7A1}" type="presParOf" srcId="{AE7FE144-EA9B-4B97-A7E6-09D4D74A2C4F}" destId="{2F99F086-0B9F-4518-BA4A-4C180F604E70}" srcOrd="0" destOrd="0" presId="urn:microsoft.com/office/officeart/2005/8/layout/hProcess9"/>
    <dgm:cxn modelId="{643BFB2C-CED6-411D-8A49-4254A79E9F39}" type="presParOf" srcId="{AE7FE144-EA9B-4B97-A7E6-09D4D74A2C4F}" destId="{6380B823-792B-4BEA-9127-F2113C54A35B}" srcOrd="1" destOrd="0" presId="urn:microsoft.com/office/officeart/2005/8/layout/hProcess9"/>
    <dgm:cxn modelId="{41C7A3A2-16E5-4ABF-B0AA-1BA3ABCBDE52}" type="presParOf" srcId="{AE7FE144-EA9B-4B97-A7E6-09D4D74A2C4F}" destId="{59844C57-3146-40B5-873A-55F0381395D4}" srcOrd="2" destOrd="0" presId="urn:microsoft.com/office/officeart/2005/8/layout/hProcess9"/>
    <dgm:cxn modelId="{83371613-F397-4819-8187-1AECC7C8A179}" type="presParOf" srcId="{AE7FE144-EA9B-4B97-A7E6-09D4D74A2C4F}" destId="{328FB6DD-C8C7-4C12-BD56-4E753254DE1D}" srcOrd="3" destOrd="0" presId="urn:microsoft.com/office/officeart/2005/8/layout/hProcess9"/>
    <dgm:cxn modelId="{48D86EBD-C975-4C77-BB32-ABB6827F408C}" type="presParOf" srcId="{AE7FE144-EA9B-4B97-A7E6-09D4D74A2C4F}" destId="{2FEF301A-3E01-45E8-B9C3-383AF2773DF4}" srcOrd="4"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C77586-AAE5-4A56-8CBB-C8F0CF983307}" type="doc">
      <dgm:prSet loTypeId="urn:microsoft.com/office/officeart/2008/layout/TitlePictureLineup" loCatId="picture" qsTypeId="urn:microsoft.com/office/officeart/2005/8/quickstyle/simple1" qsCatId="simple" csTypeId="urn:microsoft.com/office/officeart/2005/8/colors/colorful3" csCatId="colorful" phldr="1"/>
      <dgm:spPr/>
      <dgm:t>
        <a:bodyPr/>
        <a:lstStyle/>
        <a:p>
          <a:endParaRPr lang="en-US"/>
        </a:p>
      </dgm:t>
    </dgm:pt>
    <dgm:pt modelId="{E8672903-2AA5-477F-AA57-D590B3B87E8B}">
      <dgm:prSet phldrT="[Text]"/>
      <dgm:spPr/>
      <dgm:t>
        <a:bodyPr/>
        <a:lstStyle/>
        <a:p>
          <a:r>
            <a:rPr lang="en-US" dirty="0"/>
            <a:t>Mr. Money Mustache</a:t>
          </a:r>
        </a:p>
      </dgm:t>
    </dgm:pt>
    <dgm:pt modelId="{7649615E-5F47-4579-884F-13D7E9C172AC}" type="parTrans" cxnId="{B64B7E45-F954-4EB0-B9C3-A3C6C4BA0891}">
      <dgm:prSet/>
      <dgm:spPr/>
      <dgm:t>
        <a:bodyPr/>
        <a:lstStyle/>
        <a:p>
          <a:endParaRPr lang="en-US"/>
        </a:p>
      </dgm:t>
    </dgm:pt>
    <dgm:pt modelId="{AF67257D-51E4-4C86-BD15-70BEE75ED0FF}" type="sibTrans" cxnId="{B64B7E45-F954-4EB0-B9C3-A3C6C4BA0891}">
      <dgm:prSet/>
      <dgm:spPr/>
      <dgm:t>
        <a:bodyPr/>
        <a:lstStyle/>
        <a:p>
          <a:endParaRPr lang="en-US"/>
        </a:p>
      </dgm:t>
    </dgm:pt>
    <dgm:pt modelId="{31F1FEA7-5155-420A-A87D-0AAA201ECF9C}">
      <dgm:prSet phldrT="[Text]"/>
      <dgm:spPr/>
      <dgm:t>
        <a:bodyPr/>
        <a:lstStyle/>
        <a:p>
          <a:r>
            <a:rPr lang="en-US" dirty="0"/>
            <a:t>How frugal can you live ($25,000)</a:t>
          </a:r>
        </a:p>
      </dgm:t>
    </dgm:pt>
    <dgm:pt modelId="{77A8E10B-7EF1-4EDD-B49E-AAFEA0797619}" type="parTrans" cxnId="{B0B4D645-9508-498A-98FD-C7454BEEE783}">
      <dgm:prSet/>
      <dgm:spPr/>
      <dgm:t>
        <a:bodyPr/>
        <a:lstStyle/>
        <a:p>
          <a:endParaRPr lang="en-US"/>
        </a:p>
      </dgm:t>
    </dgm:pt>
    <dgm:pt modelId="{51BED073-9AB9-495A-AED6-AAB72943E2D9}" type="sibTrans" cxnId="{B0B4D645-9508-498A-98FD-C7454BEEE783}">
      <dgm:prSet/>
      <dgm:spPr/>
      <dgm:t>
        <a:bodyPr/>
        <a:lstStyle/>
        <a:p>
          <a:endParaRPr lang="en-US"/>
        </a:p>
      </dgm:t>
    </dgm:pt>
    <dgm:pt modelId="{A0DD1FB5-86D0-4021-9E1C-4DE3BE7730A1}">
      <dgm:prSet phldrT="[Text]"/>
      <dgm:spPr>
        <a:solidFill>
          <a:schemeClr val="accent1"/>
        </a:solidFill>
      </dgm:spPr>
      <dgm:t>
        <a:bodyPr/>
        <a:lstStyle/>
        <a:p>
          <a:r>
            <a:rPr lang="en-US" dirty="0"/>
            <a:t>White Coat Investor</a:t>
          </a:r>
        </a:p>
      </dgm:t>
    </dgm:pt>
    <dgm:pt modelId="{48BA2545-805E-4DA6-B0BC-F118306D739C}" type="parTrans" cxnId="{1174B8EA-3399-4AD3-A461-BF39537F0827}">
      <dgm:prSet/>
      <dgm:spPr/>
      <dgm:t>
        <a:bodyPr/>
        <a:lstStyle/>
        <a:p>
          <a:endParaRPr lang="en-US"/>
        </a:p>
      </dgm:t>
    </dgm:pt>
    <dgm:pt modelId="{E4DDD7F4-80DA-4DC7-AF7B-03A9E788C01C}" type="sibTrans" cxnId="{1174B8EA-3399-4AD3-A461-BF39537F0827}">
      <dgm:prSet/>
      <dgm:spPr/>
      <dgm:t>
        <a:bodyPr/>
        <a:lstStyle/>
        <a:p>
          <a:endParaRPr lang="en-US"/>
        </a:p>
      </dgm:t>
    </dgm:pt>
    <dgm:pt modelId="{8E4C650B-4504-4519-92B7-4942DCF70CA3}">
      <dgm:prSet phldrT="[Text]"/>
      <dgm:spPr/>
      <dgm:t>
        <a:bodyPr/>
        <a:lstStyle/>
        <a:p>
          <a:r>
            <a:rPr lang="en-US" dirty="0"/>
            <a:t>Middle ground </a:t>
          </a:r>
        </a:p>
      </dgm:t>
    </dgm:pt>
    <dgm:pt modelId="{83D4004E-8F45-4964-9DA2-C5AB1646B90B}" type="parTrans" cxnId="{6185EB25-D2C3-4858-8B4D-218EE9595741}">
      <dgm:prSet/>
      <dgm:spPr/>
      <dgm:t>
        <a:bodyPr/>
        <a:lstStyle/>
        <a:p>
          <a:endParaRPr lang="en-US"/>
        </a:p>
      </dgm:t>
    </dgm:pt>
    <dgm:pt modelId="{6CA95DAA-6694-4F25-97F9-D10F8B8020F2}" type="sibTrans" cxnId="{6185EB25-D2C3-4858-8B4D-218EE9595741}">
      <dgm:prSet/>
      <dgm:spPr/>
      <dgm:t>
        <a:bodyPr/>
        <a:lstStyle/>
        <a:p>
          <a:endParaRPr lang="en-US"/>
        </a:p>
      </dgm:t>
    </dgm:pt>
    <dgm:pt modelId="{CDAFCE92-5E75-4381-8F7F-786986958568}">
      <dgm:prSet phldrT="[Text]"/>
      <dgm:spPr/>
      <dgm:t>
        <a:bodyPr/>
        <a:lstStyle/>
        <a:p>
          <a:r>
            <a:rPr lang="en-US" dirty="0"/>
            <a:t>Passive Income M.D.</a:t>
          </a:r>
        </a:p>
      </dgm:t>
    </dgm:pt>
    <dgm:pt modelId="{E29D015A-FEDE-46E8-A9F0-096987D4CCC4}" type="parTrans" cxnId="{20D3A129-9519-4B6E-8C7B-3B01BE101A98}">
      <dgm:prSet/>
      <dgm:spPr/>
      <dgm:t>
        <a:bodyPr/>
        <a:lstStyle/>
        <a:p>
          <a:endParaRPr lang="en-US"/>
        </a:p>
      </dgm:t>
    </dgm:pt>
    <dgm:pt modelId="{FA2A13E1-30A8-497D-BAAE-3934EECE7222}" type="sibTrans" cxnId="{20D3A129-9519-4B6E-8C7B-3B01BE101A98}">
      <dgm:prSet/>
      <dgm:spPr/>
      <dgm:t>
        <a:bodyPr/>
        <a:lstStyle/>
        <a:p>
          <a:endParaRPr lang="en-US"/>
        </a:p>
      </dgm:t>
    </dgm:pt>
    <dgm:pt modelId="{72CB277B-34DB-4C4F-883F-9C8D900A1CBF}">
      <dgm:prSet phldrT="[Text]"/>
      <dgm:spPr/>
      <dgm:t>
        <a:bodyPr/>
        <a:lstStyle/>
        <a:p>
          <a:r>
            <a:rPr lang="en-US" dirty="0"/>
            <a:t> Maximize your passive income investments</a:t>
          </a:r>
        </a:p>
      </dgm:t>
    </dgm:pt>
    <dgm:pt modelId="{C522AEA7-8113-46CB-8E2F-C301AD92701C}" type="parTrans" cxnId="{212ECDB6-B49D-4F98-8FC8-D7AD9FCC3688}">
      <dgm:prSet/>
      <dgm:spPr/>
      <dgm:t>
        <a:bodyPr/>
        <a:lstStyle/>
        <a:p>
          <a:endParaRPr lang="en-US"/>
        </a:p>
      </dgm:t>
    </dgm:pt>
    <dgm:pt modelId="{909F35E5-7BD0-47D1-8EFA-AE1560062365}" type="sibTrans" cxnId="{212ECDB6-B49D-4F98-8FC8-D7AD9FCC3688}">
      <dgm:prSet/>
      <dgm:spPr/>
      <dgm:t>
        <a:bodyPr/>
        <a:lstStyle/>
        <a:p>
          <a:endParaRPr lang="en-US"/>
        </a:p>
      </dgm:t>
    </dgm:pt>
    <dgm:pt modelId="{6CFEAB03-EE80-4C6E-AD9D-8D379DF5581F}">
      <dgm:prSet phldrT="[Text]"/>
      <dgm:spPr/>
      <dgm:t>
        <a:bodyPr/>
        <a:lstStyle/>
        <a:p>
          <a:r>
            <a:rPr lang="en-US" dirty="0"/>
            <a:t>Track expenses</a:t>
          </a:r>
        </a:p>
      </dgm:t>
    </dgm:pt>
    <dgm:pt modelId="{46BD8B3C-2DAA-4D49-9BA1-49F9C15A5EA4}" type="parTrans" cxnId="{59154174-EA46-488D-9F92-C4EE8FCD4DB7}">
      <dgm:prSet/>
      <dgm:spPr/>
      <dgm:t>
        <a:bodyPr/>
        <a:lstStyle/>
        <a:p>
          <a:endParaRPr lang="en-US"/>
        </a:p>
      </dgm:t>
    </dgm:pt>
    <dgm:pt modelId="{12716B91-0C08-43C9-9A29-BD0FE1B97566}" type="sibTrans" cxnId="{59154174-EA46-488D-9F92-C4EE8FCD4DB7}">
      <dgm:prSet/>
      <dgm:spPr/>
      <dgm:t>
        <a:bodyPr/>
        <a:lstStyle/>
        <a:p>
          <a:endParaRPr lang="en-US"/>
        </a:p>
      </dgm:t>
    </dgm:pt>
    <dgm:pt modelId="{E339549C-1457-4016-BC91-810548B376CC}">
      <dgm:prSet phldrT="[Text]"/>
      <dgm:spPr/>
      <dgm:t>
        <a:bodyPr/>
        <a:lstStyle/>
        <a:p>
          <a:r>
            <a:rPr lang="en-US" dirty="0"/>
            <a:t>Connect spending with time</a:t>
          </a:r>
        </a:p>
      </dgm:t>
    </dgm:pt>
    <dgm:pt modelId="{023AF35C-4F9F-41B1-BC77-5747E6356F44}" type="parTrans" cxnId="{BA0F212D-E217-49DA-8AD6-15D723F2D236}">
      <dgm:prSet/>
      <dgm:spPr/>
      <dgm:t>
        <a:bodyPr/>
        <a:lstStyle/>
        <a:p>
          <a:endParaRPr lang="en-US"/>
        </a:p>
      </dgm:t>
    </dgm:pt>
    <dgm:pt modelId="{68D95D94-583E-449A-BF9C-BB5FA015F68A}" type="sibTrans" cxnId="{BA0F212D-E217-49DA-8AD6-15D723F2D236}">
      <dgm:prSet/>
      <dgm:spPr/>
      <dgm:t>
        <a:bodyPr/>
        <a:lstStyle/>
        <a:p>
          <a:endParaRPr lang="en-US"/>
        </a:p>
      </dgm:t>
    </dgm:pt>
    <dgm:pt modelId="{EAA30952-1667-42B0-9E9F-A3AE15635ED1}" type="pres">
      <dgm:prSet presAssocID="{20C77586-AAE5-4A56-8CBB-C8F0CF983307}" presName="Name0" presStyleCnt="0">
        <dgm:presLayoutVars>
          <dgm:dir/>
        </dgm:presLayoutVars>
      </dgm:prSet>
      <dgm:spPr/>
    </dgm:pt>
    <dgm:pt modelId="{8F644612-47D2-4F5F-AE9A-CD95003588F5}" type="pres">
      <dgm:prSet presAssocID="{E8672903-2AA5-477F-AA57-D590B3B87E8B}" presName="composite" presStyleCnt="0"/>
      <dgm:spPr/>
    </dgm:pt>
    <dgm:pt modelId="{401772A0-2EE7-4F00-8452-58A1B94A1D61}" type="pres">
      <dgm:prSet presAssocID="{E8672903-2AA5-477F-AA57-D590B3B87E8B}" presName="Accent" presStyleLbl="alignAcc1" presStyleIdx="0" presStyleCnt="3"/>
      <dgm:spPr/>
    </dgm:pt>
    <dgm:pt modelId="{FC8876BB-A6A3-4C35-8241-BBFE38E59C8F}" type="pres">
      <dgm:prSet presAssocID="{E8672903-2AA5-477F-AA57-D590B3B87E8B}" presName="Image" presStyleLbl="node1" presStyleIdx="0" presStyleCnt="3"/>
      <dgm:spPr/>
    </dgm:pt>
    <dgm:pt modelId="{14A96F47-4ACF-4A0C-9A81-B15E8B6B20DD}" type="pres">
      <dgm:prSet presAssocID="{E8672903-2AA5-477F-AA57-D590B3B87E8B}" presName="Child" presStyleLbl="revTx" presStyleIdx="0" presStyleCnt="3">
        <dgm:presLayoutVars>
          <dgm:bulletEnabled val="1"/>
        </dgm:presLayoutVars>
      </dgm:prSet>
      <dgm:spPr/>
    </dgm:pt>
    <dgm:pt modelId="{8EDBCA7D-3C22-4727-9064-89D239487B7F}" type="pres">
      <dgm:prSet presAssocID="{E8672903-2AA5-477F-AA57-D590B3B87E8B}" presName="Parent" presStyleLbl="alignNode1" presStyleIdx="0" presStyleCnt="3">
        <dgm:presLayoutVars>
          <dgm:bulletEnabled val="1"/>
        </dgm:presLayoutVars>
      </dgm:prSet>
      <dgm:spPr/>
    </dgm:pt>
    <dgm:pt modelId="{2F0CAF8A-0457-46DE-AA40-C2C987DB3B2A}" type="pres">
      <dgm:prSet presAssocID="{AF67257D-51E4-4C86-BD15-70BEE75ED0FF}" presName="sibTrans" presStyleCnt="0"/>
      <dgm:spPr/>
    </dgm:pt>
    <dgm:pt modelId="{9331BC1E-A825-4A1E-B2F7-E1E40508C1FE}" type="pres">
      <dgm:prSet presAssocID="{A0DD1FB5-86D0-4021-9E1C-4DE3BE7730A1}" presName="composite" presStyleCnt="0"/>
      <dgm:spPr/>
    </dgm:pt>
    <dgm:pt modelId="{F41F489E-A14D-4594-BBFF-83EB4B7BF3AE}" type="pres">
      <dgm:prSet presAssocID="{A0DD1FB5-86D0-4021-9E1C-4DE3BE7730A1}" presName="Accent" presStyleLbl="alignAcc1" presStyleIdx="1" presStyleCnt="3"/>
      <dgm:spPr/>
    </dgm:pt>
    <dgm:pt modelId="{38157B39-E1BC-41C3-AF54-BE618EAC1C81}" type="pres">
      <dgm:prSet presAssocID="{A0DD1FB5-86D0-4021-9E1C-4DE3BE7730A1}" presName="Image" presStyleLbl="node1" presStyleIdx="1" presStyleCnt="3"/>
      <dgm:spPr>
        <a:solidFill>
          <a:schemeClr val="accent1"/>
        </a:solidFill>
      </dgm:spPr>
    </dgm:pt>
    <dgm:pt modelId="{44B8D981-BB7E-4D0C-903D-FE18189F2A4B}" type="pres">
      <dgm:prSet presAssocID="{A0DD1FB5-86D0-4021-9E1C-4DE3BE7730A1}" presName="Child" presStyleLbl="revTx" presStyleIdx="1" presStyleCnt="3">
        <dgm:presLayoutVars>
          <dgm:bulletEnabled val="1"/>
        </dgm:presLayoutVars>
      </dgm:prSet>
      <dgm:spPr/>
    </dgm:pt>
    <dgm:pt modelId="{8C97C8CE-33CA-4617-AAB7-BF172377DAE2}" type="pres">
      <dgm:prSet presAssocID="{A0DD1FB5-86D0-4021-9E1C-4DE3BE7730A1}" presName="Parent" presStyleLbl="alignNode1" presStyleIdx="1" presStyleCnt="3">
        <dgm:presLayoutVars>
          <dgm:bulletEnabled val="1"/>
        </dgm:presLayoutVars>
      </dgm:prSet>
      <dgm:spPr/>
    </dgm:pt>
    <dgm:pt modelId="{A2120D90-CDAF-4B67-829E-B58A5140087C}" type="pres">
      <dgm:prSet presAssocID="{E4DDD7F4-80DA-4DC7-AF7B-03A9E788C01C}" presName="sibTrans" presStyleCnt="0"/>
      <dgm:spPr/>
    </dgm:pt>
    <dgm:pt modelId="{EB97796C-115E-4894-97BE-8168176FF4BA}" type="pres">
      <dgm:prSet presAssocID="{CDAFCE92-5E75-4381-8F7F-786986958568}" presName="composite" presStyleCnt="0"/>
      <dgm:spPr/>
    </dgm:pt>
    <dgm:pt modelId="{18B7E029-1C02-4D30-A18A-CB6B845581E4}" type="pres">
      <dgm:prSet presAssocID="{CDAFCE92-5E75-4381-8F7F-786986958568}" presName="Accent" presStyleLbl="alignAcc1" presStyleIdx="2" presStyleCnt="3"/>
      <dgm:spPr/>
    </dgm:pt>
    <dgm:pt modelId="{EE31AC2C-F76D-4818-9618-77CE72643DAD}" type="pres">
      <dgm:prSet presAssocID="{CDAFCE92-5E75-4381-8F7F-786986958568}" presName="Image" presStyleLbl="node1" presStyleIdx="2" presStyleCnt="3"/>
      <dgm:spPr/>
    </dgm:pt>
    <dgm:pt modelId="{A7F94DCB-FB36-4455-A766-6FCD6D5B77A3}" type="pres">
      <dgm:prSet presAssocID="{CDAFCE92-5E75-4381-8F7F-786986958568}" presName="Child" presStyleLbl="revTx" presStyleIdx="2" presStyleCnt="3">
        <dgm:presLayoutVars>
          <dgm:bulletEnabled val="1"/>
        </dgm:presLayoutVars>
      </dgm:prSet>
      <dgm:spPr/>
    </dgm:pt>
    <dgm:pt modelId="{262B5FA9-FDD1-4538-B6A0-42979F7C9483}" type="pres">
      <dgm:prSet presAssocID="{CDAFCE92-5E75-4381-8F7F-786986958568}" presName="Parent" presStyleLbl="alignNode1" presStyleIdx="2" presStyleCnt="3">
        <dgm:presLayoutVars>
          <dgm:bulletEnabled val="1"/>
        </dgm:presLayoutVars>
      </dgm:prSet>
      <dgm:spPr/>
    </dgm:pt>
  </dgm:ptLst>
  <dgm:cxnLst>
    <dgm:cxn modelId="{6185EB25-D2C3-4858-8B4D-218EE9595741}" srcId="{A0DD1FB5-86D0-4021-9E1C-4DE3BE7730A1}" destId="{8E4C650B-4504-4519-92B7-4942DCF70CA3}" srcOrd="0" destOrd="0" parTransId="{83D4004E-8F45-4964-9DA2-C5AB1646B90B}" sibTransId="{6CA95DAA-6694-4F25-97F9-D10F8B8020F2}"/>
    <dgm:cxn modelId="{20D3A129-9519-4B6E-8C7B-3B01BE101A98}" srcId="{20C77586-AAE5-4A56-8CBB-C8F0CF983307}" destId="{CDAFCE92-5E75-4381-8F7F-786986958568}" srcOrd="2" destOrd="0" parTransId="{E29D015A-FEDE-46E8-A9F0-096987D4CCC4}" sibTransId="{FA2A13E1-30A8-497D-BAAE-3934EECE7222}"/>
    <dgm:cxn modelId="{BA0F212D-E217-49DA-8AD6-15D723F2D236}" srcId="{A0DD1FB5-86D0-4021-9E1C-4DE3BE7730A1}" destId="{E339549C-1457-4016-BC91-810548B376CC}" srcOrd="2" destOrd="0" parTransId="{023AF35C-4F9F-41B1-BC77-5747E6356F44}" sibTransId="{68D95D94-583E-449A-BF9C-BB5FA015F68A}"/>
    <dgm:cxn modelId="{B64B7E45-F954-4EB0-B9C3-A3C6C4BA0891}" srcId="{20C77586-AAE5-4A56-8CBB-C8F0CF983307}" destId="{E8672903-2AA5-477F-AA57-D590B3B87E8B}" srcOrd="0" destOrd="0" parTransId="{7649615E-5F47-4579-884F-13D7E9C172AC}" sibTransId="{AF67257D-51E4-4C86-BD15-70BEE75ED0FF}"/>
    <dgm:cxn modelId="{B0B4D645-9508-498A-98FD-C7454BEEE783}" srcId="{E8672903-2AA5-477F-AA57-D590B3B87E8B}" destId="{31F1FEA7-5155-420A-A87D-0AAA201ECF9C}" srcOrd="0" destOrd="0" parTransId="{77A8E10B-7EF1-4EDD-B49E-AAFEA0797619}" sibTransId="{51BED073-9AB9-495A-AED6-AAB72943E2D9}"/>
    <dgm:cxn modelId="{BFF9976B-F700-412A-8803-02966B40E662}" type="presOf" srcId="{CDAFCE92-5E75-4381-8F7F-786986958568}" destId="{262B5FA9-FDD1-4538-B6A0-42979F7C9483}" srcOrd="0" destOrd="0" presId="urn:microsoft.com/office/officeart/2008/layout/TitlePictureLineup"/>
    <dgm:cxn modelId="{C3CDE16C-1ED0-4A5D-8F4E-B3B7ACFA2094}" type="presOf" srcId="{E339549C-1457-4016-BC91-810548B376CC}" destId="{44B8D981-BB7E-4D0C-903D-FE18189F2A4B}" srcOrd="0" destOrd="2" presId="urn:microsoft.com/office/officeart/2008/layout/TitlePictureLineup"/>
    <dgm:cxn modelId="{59154174-EA46-488D-9F92-C4EE8FCD4DB7}" srcId="{A0DD1FB5-86D0-4021-9E1C-4DE3BE7730A1}" destId="{6CFEAB03-EE80-4C6E-AD9D-8D379DF5581F}" srcOrd="1" destOrd="0" parTransId="{46BD8B3C-2DAA-4D49-9BA1-49F9C15A5EA4}" sibTransId="{12716B91-0C08-43C9-9A29-BD0FE1B97566}"/>
    <dgm:cxn modelId="{C9726BB3-AE32-4B28-BF4E-9AC2A9130377}" type="presOf" srcId="{31F1FEA7-5155-420A-A87D-0AAA201ECF9C}" destId="{14A96F47-4ACF-4A0C-9A81-B15E8B6B20DD}" srcOrd="0" destOrd="0" presId="urn:microsoft.com/office/officeart/2008/layout/TitlePictureLineup"/>
    <dgm:cxn modelId="{212ECDB6-B49D-4F98-8FC8-D7AD9FCC3688}" srcId="{CDAFCE92-5E75-4381-8F7F-786986958568}" destId="{72CB277B-34DB-4C4F-883F-9C8D900A1CBF}" srcOrd="0" destOrd="0" parTransId="{C522AEA7-8113-46CB-8E2F-C301AD92701C}" sibTransId="{909F35E5-7BD0-47D1-8EFA-AE1560062365}"/>
    <dgm:cxn modelId="{F5EF59BD-7C52-48B4-88B6-01A0579F91AE}" type="presOf" srcId="{8E4C650B-4504-4519-92B7-4942DCF70CA3}" destId="{44B8D981-BB7E-4D0C-903D-FE18189F2A4B}" srcOrd="0" destOrd="0" presId="urn:microsoft.com/office/officeart/2008/layout/TitlePictureLineup"/>
    <dgm:cxn modelId="{7CCCFCBE-390D-482F-90C2-56DE20FBD9E9}" type="presOf" srcId="{6CFEAB03-EE80-4C6E-AD9D-8D379DF5581F}" destId="{44B8D981-BB7E-4D0C-903D-FE18189F2A4B}" srcOrd="0" destOrd="1" presId="urn:microsoft.com/office/officeart/2008/layout/TitlePictureLineup"/>
    <dgm:cxn modelId="{2DC82EBF-ED9E-4A9B-A3EE-EAE52163AAA2}" type="presOf" srcId="{E8672903-2AA5-477F-AA57-D590B3B87E8B}" destId="{8EDBCA7D-3C22-4727-9064-89D239487B7F}" srcOrd="0" destOrd="0" presId="urn:microsoft.com/office/officeart/2008/layout/TitlePictureLineup"/>
    <dgm:cxn modelId="{B954C7C7-BC2D-4851-B41F-D0F69A07532B}" type="presOf" srcId="{20C77586-AAE5-4A56-8CBB-C8F0CF983307}" destId="{EAA30952-1667-42B0-9E9F-A3AE15635ED1}" srcOrd="0" destOrd="0" presId="urn:microsoft.com/office/officeart/2008/layout/TitlePictureLineup"/>
    <dgm:cxn modelId="{5526FEDA-B6C8-457F-A065-8662B86D1876}" type="presOf" srcId="{A0DD1FB5-86D0-4021-9E1C-4DE3BE7730A1}" destId="{8C97C8CE-33CA-4617-AAB7-BF172377DAE2}" srcOrd="0" destOrd="0" presId="urn:microsoft.com/office/officeart/2008/layout/TitlePictureLineup"/>
    <dgm:cxn modelId="{1174B8EA-3399-4AD3-A461-BF39537F0827}" srcId="{20C77586-AAE5-4A56-8CBB-C8F0CF983307}" destId="{A0DD1FB5-86D0-4021-9E1C-4DE3BE7730A1}" srcOrd="1" destOrd="0" parTransId="{48BA2545-805E-4DA6-B0BC-F118306D739C}" sibTransId="{E4DDD7F4-80DA-4DC7-AF7B-03A9E788C01C}"/>
    <dgm:cxn modelId="{219F92EE-F202-4ECC-B703-372D8317E1D0}" type="presOf" srcId="{72CB277B-34DB-4C4F-883F-9C8D900A1CBF}" destId="{A7F94DCB-FB36-4455-A766-6FCD6D5B77A3}" srcOrd="0" destOrd="0" presId="urn:microsoft.com/office/officeart/2008/layout/TitlePictureLineup"/>
    <dgm:cxn modelId="{52FF573E-0011-460F-9937-C46780534825}" type="presParOf" srcId="{EAA30952-1667-42B0-9E9F-A3AE15635ED1}" destId="{8F644612-47D2-4F5F-AE9A-CD95003588F5}" srcOrd="0" destOrd="0" presId="urn:microsoft.com/office/officeart/2008/layout/TitlePictureLineup"/>
    <dgm:cxn modelId="{112740F1-D539-425C-91EA-616B82711427}" type="presParOf" srcId="{8F644612-47D2-4F5F-AE9A-CD95003588F5}" destId="{401772A0-2EE7-4F00-8452-58A1B94A1D61}" srcOrd="0" destOrd="0" presId="urn:microsoft.com/office/officeart/2008/layout/TitlePictureLineup"/>
    <dgm:cxn modelId="{F829EEC3-59AA-40E9-ADF1-211760672EF4}" type="presParOf" srcId="{8F644612-47D2-4F5F-AE9A-CD95003588F5}" destId="{FC8876BB-A6A3-4C35-8241-BBFE38E59C8F}" srcOrd="1" destOrd="0" presId="urn:microsoft.com/office/officeart/2008/layout/TitlePictureLineup"/>
    <dgm:cxn modelId="{5F6A3C37-B6B9-46D4-866B-80940F320BAB}" type="presParOf" srcId="{8F644612-47D2-4F5F-AE9A-CD95003588F5}" destId="{14A96F47-4ACF-4A0C-9A81-B15E8B6B20DD}" srcOrd="2" destOrd="0" presId="urn:microsoft.com/office/officeart/2008/layout/TitlePictureLineup"/>
    <dgm:cxn modelId="{C6868C7A-BEA4-4F7A-AE44-091689FA2F0A}" type="presParOf" srcId="{8F644612-47D2-4F5F-AE9A-CD95003588F5}" destId="{8EDBCA7D-3C22-4727-9064-89D239487B7F}" srcOrd="3" destOrd="0" presId="urn:microsoft.com/office/officeart/2008/layout/TitlePictureLineup"/>
    <dgm:cxn modelId="{F707EE5E-DB17-49E8-8D5C-8E21CFADD6D9}" type="presParOf" srcId="{EAA30952-1667-42B0-9E9F-A3AE15635ED1}" destId="{2F0CAF8A-0457-46DE-AA40-C2C987DB3B2A}" srcOrd="1" destOrd="0" presId="urn:microsoft.com/office/officeart/2008/layout/TitlePictureLineup"/>
    <dgm:cxn modelId="{F2837515-BFB5-4976-B29C-F5135148137B}" type="presParOf" srcId="{EAA30952-1667-42B0-9E9F-A3AE15635ED1}" destId="{9331BC1E-A825-4A1E-B2F7-E1E40508C1FE}" srcOrd="2" destOrd="0" presId="urn:microsoft.com/office/officeart/2008/layout/TitlePictureLineup"/>
    <dgm:cxn modelId="{06CFB02F-02B9-4A98-A6F5-3C9807CDC759}" type="presParOf" srcId="{9331BC1E-A825-4A1E-B2F7-E1E40508C1FE}" destId="{F41F489E-A14D-4594-BBFF-83EB4B7BF3AE}" srcOrd="0" destOrd="0" presId="urn:microsoft.com/office/officeart/2008/layout/TitlePictureLineup"/>
    <dgm:cxn modelId="{E6B412F8-1E94-432F-8F28-71FD5D676637}" type="presParOf" srcId="{9331BC1E-A825-4A1E-B2F7-E1E40508C1FE}" destId="{38157B39-E1BC-41C3-AF54-BE618EAC1C81}" srcOrd="1" destOrd="0" presId="urn:microsoft.com/office/officeart/2008/layout/TitlePictureLineup"/>
    <dgm:cxn modelId="{CED1BDB5-4A11-4C58-8ABA-5806E7645645}" type="presParOf" srcId="{9331BC1E-A825-4A1E-B2F7-E1E40508C1FE}" destId="{44B8D981-BB7E-4D0C-903D-FE18189F2A4B}" srcOrd="2" destOrd="0" presId="urn:microsoft.com/office/officeart/2008/layout/TitlePictureLineup"/>
    <dgm:cxn modelId="{472EB9C6-A6A0-43CA-AC0D-080F2EC1DD81}" type="presParOf" srcId="{9331BC1E-A825-4A1E-B2F7-E1E40508C1FE}" destId="{8C97C8CE-33CA-4617-AAB7-BF172377DAE2}" srcOrd="3" destOrd="0" presId="urn:microsoft.com/office/officeart/2008/layout/TitlePictureLineup"/>
    <dgm:cxn modelId="{D69E2CDD-F904-450C-A8A3-BCF302C5ACFE}" type="presParOf" srcId="{EAA30952-1667-42B0-9E9F-A3AE15635ED1}" destId="{A2120D90-CDAF-4B67-829E-B58A5140087C}" srcOrd="3" destOrd="0" presId="urn:microsoft.com/office/officeart/2008/layout/TitlePictureLineup"/>
    <dgm:cxn modelId="{98928612-03B3-4988-B2F1-DA266E6EED7A}" type="presParOf" srcId="{EAA30952-1667-42B0-9E9F-A3AE15635ED1}" destId="{EB97796C-115E-4894-97BE-8168176FF4BA}" srcOrd="4" destOrd="0" presId="urn:microsoft.com/office/officeart/2008/layout/TitlePictureLineup"/>
    <dgm:cxn modelId="{937CEC8B-01EA-4A45-89AE-85456B0EA849}" type="presParOf" srcId="{EB97796C-115E-4894-97BE-8168176FF4BA}" destId="{18B7E029-1C02-4D30-A18A-CB6B845581E4}" srcOrd="0" destOrd="0" presId="urn:microsoft.com/office/officeart/2008/layout/TitlePictureLineup"/>
    <dgm:cxn modelId="{3CF9657A-3A81-4141-AAE4-AE35012184B6}" type="presParOf" srcId="{EB97796C-115E-4894-97BE-8168176FF4BA}" destId="{EE31AC2C-F76D-4818-9618-77CE72643DAD}" srcOrd="1" destOrd="0" presId="urn:microsoft.com/office/officeart/2008/layout/TitlePictureLineup"/>
    <dgm:cxn modelId="{961AC737-88FE-4F41-A6D0-375B19597E2E}" type="presParOf" srcId="{EB97796C-115E-4894-97BE-8168176FF4BA}" destId="{A7F94DCB-FB36-4455-A766-6FCD6D5B77A3}" srcOrd="2" destOrd="0" presId="urn:microsoft.com/office/officeart/2008/layout/TitlePictureLineup"/>
    <dgm:cxn modelId="{6F54BF5C-F19A-4ACA-BE27-BC050E44B6D6}" type="presParOf" srcId="{EB97796C-115E-4894-97BE-8168176FF4BA}" destId="{262B5FA9-FDD1-4538-B6A0-42979F7C9483}" srcOrd="3" destOrd="0" presId="urn:microsoft.com/office/officeart/2008/layout/Title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26FCD-8759-4E73-9632-726E5365B53D}">
      <dsp:nvSpPr>
        <dsp:cNvPr id="0" name=""/>
        <dsp:cNvSpPr/>
      </dsp:nvSpPr>
      <dsp:spPr>
        <a:xfrm>
          <a:off x="0" y="11323"/>
          <a:ext cx="6513603" cy="11138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1)  What do you need to retire?  Years from now .... 5 .... 40</a:t>
          </a:r>
        </a:p>
      </dsp:txBody>
      <dsp:txXfrm>
        <a:off x="54373" y="65696"/>
        <a:ext cx="6404857" cy="1005094"/>
      </dsp:txXfrm>
    </dsp:sp>
    <dsp:sp modelId="{57771E45-FF7A-4AAC-BD73-607219B3D5F2}">
      <dsp:nvSpPr>
        <dsp:cNvPr id="0" name=""/>
        <dsp:cNvSpPr/>
      </dsp:nvSpPr>
      <dsp:spPr>
        <a:xfrm>
          <a:off x="0" y="1125163"/>
          <a:ext cx="6513603"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Calculator</a:t>
          </a:r>
        </a:p>
        <a:p>
          <a:pPr marL="228600" lvl="1" indent="-228600" algn="l" defTabSz="977900">
            <a:lnSpc>
              <a:spcPct val="90000"/>
            </a:lnSpc>
            <a:spcBef>
              <a:spcPct val="0"/>
            </a:spcBef>
            <a:spcAft>
              <a:spcPct val="20000"/>
            </a:spcAft>
            <a:buChar char="•"/>
          </a:pPr>
          <a:r>
            <a:rPr lang="en-US" sz="2200" kern="1200"/>
            <a:t>Website</a:t>
          </a:r>
        </a:p>
      </dsp:txBody>
      <dsp:txXfrm>
        <a:off x="0" y="1125163"/>
        <a:ext cx="6513603" cy="753480"/>
      </dsp:txXfrm>
    </dsp:sp>
    <dsp:sp modelId="{3D090A2B-27CA-4906-BC50-DFB6A40E3B4B}">
      <dsp:nvSpPr>
        <dsp:cNvPr id="0" name=""/>
        <dsp:cNvSpPr/>
      </dsp:nvSpPr>
      <dsp:spPr>
        <a:xfrm>
          <a:off x="0" y="1878643"/>
          <a:ext cx="6513603" cy="111384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2)  How do you get there?</a:t>
          </a:r>
        </a:p>
      </dsp:txBody>
      <dsp:txXfrm>
        <a:off x="54373" y="1933016"/>
        <a:ext cx="6404857" cy="1005094"/>
      </dsp:txXfrm>
    </dsp:sp>
    <dsp:sp modelId="{5823CFBC-911A-47E8-BEB8-D8F0DE47788C}">
      <dsp:nvSpPr>
        <dsp:cNvPr id="0" name=""/>
        <dsp:cNvSpPr/>
      </dsp:nvSpPr>
      <dsp:spPr>
        <a:xfrm>
          <a:off x="0" y="2992483"/>
          <a:ext cx="6513603" cy="176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b="1" kern="1200" dirty="0"/>
            <a:t>Personal Wealth Building </a:t>
          </a:r>
          <a:r>
            <a:rPr lang="en-US" sz="2200" kern="1200" dirty="0"/>
            <a:t>(What do you do with the cash you get from the practice?)</a:t>
          </a:r>
        </a:p>
        <a:p>
          <a:pPr marL="228600" lvl="1" indent="-228600" algn="l" defTabSz="977900">
            <a:lnSpc>
              <a:spcPct val="90000"/>
            </a:lnSpc>
            <a:spcBef>
              <a:spcPct val="0"/>
            </a:spcBef>
            <a:spcAft>
              <a:spcPct val="20000"/>
            </a:spcAft>
            <a:buChar char="•"/>
          </a:pPr>
          <a:r>
            <a:rPr lang="en-US" sz="2200" b="1" kern="1200" dirty="0"/>
            <a:t>Practice Wealth Building </a:t>
          </a:r>
          <a:r>
            <a:rPr lang="en-US" sz="2200" kern="1200" dirty="0"/>
            <a:t>(What do you do to build the practice to make it more valuable)?</a:t>
          </a:r>
        </a:p>
        <a:p>
          <a:pPr marL="457200" lvl="2" indent="-228600" algn="l" defTabSz="977900">
            <a:lnSpc>
              <a:spcPct val="90000"/>
            </a:lnSpc>
            <a:spcBef>
              <a:spcPct val="0"/>
            </a:spcBef>
            <a:spcAft>
              <a:spcPct val="20000"/>
            </a:spcAft>
            <a:buChar char="•"/>
          </a:pPr>
          <a:r>
            <a:rPr lang="en-US" sz="2200" kern="1200"/>
            <a:t>What is EBITDA</a:t>
          </a:r>
        </a:p>
      </dsp:txBody>
      <dsp:txXfrm>
        <a:off x="0" y="2992483"/>
        <a:ext cx="6513603" cy="1767780"/>
      </dsp:txXfrm>
    </dsp:sp>
    <dsp:sp modelId="{30ED0276-83C1-48AC-874B-B08FCCEBF0D7}">
      <dsp:nvSpPr>
        <dsp:cNvPr id="0" name=""/>
        <dsp:cNvSpPr/>
      </dsp:nvSpPr>
      <dsp:spPr>
        <a:xfrm>
          <a:off x="0" y="4760263"/>
          <a:ext cx="6513603" cy="11138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3)  What </a:t>
          </a:r>
          <a:r>
            <a:rPr lang="en-US" sz="2800" b="1" kern="1200"/>
            <a:t>Action Plan </a:t>
          </a:r>
          <a:r>
            <a:rPr lang="en-US" sz="2800" kern="1200"/>
            <a:t>are you going to take today?</a:t>
          </a:r>
        </a:p>
      </dsp:txBody>
      <dsp:txXfrm>
        <a:off x="54373" y="4814636"/>
        <a:ext cx="6404857" cy="10050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C6E95-44FD-408D-98E9-97E6275EDF99}">
      <dsp:nvSpPr>
        <dsp:cNvPr id="0" name=""/>
        <dsp:cNvSpPr/>
      </dsp:nvSpPr>
      <dsp:spPr>
        <a:xfrm>
          <a:off x="3293717" y="1980445"/>
          <a:ext cx="2579659" cy="298473"/>
        </a:xfrm>
        <a:custGeom>
          <a:avLst/>
          <a:gdLst/>
          <a:ahLst/>
          <a:cxnLst/>
          <a:rect l="0" t="0" r="0" b="0"/>
          <a:pathLst>
            <a:path>
              <a:moveTo>
                <a:pt x="0" y="0"/>
              </a:moveTo>
              <a:lnTo>
                <a:pt x="0" y="149236"/>
              </a:lnTo>
              <a:lnTo>
                <a:pt x="2579659" y="149236"/>
              </a:lnTo>
              <a:lnTo>
                <a:pt x="2579659" y="298473"/>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CE6785-79F3-4FFD-92A2-97076CAA28CB}">
      <dsp:nvSpPr>
        <dsp:cNvPr id="0" name=""/>
        <dsp:cNvSpPr/>
      </dsp:nvSpPr>
      <dsp:spPr>
        <a:xfrm>
          <a:off x="3293717" y="1980445"/>
          <a:ext cx="859886" cy="298473"/>
        </a:xfrm>
        <a:custGeom>
          <a:avLst/>
          <a:gdLst/>
          <a:ahLst/>
          <a:cxnLst/>
          <a:rect l="0" t="0" r="0" b="0"/>
          <a:pathLst>
            <a:path>
              <a:moveTo>
                <a:pt x="0" y="0"/>
              </a:moveTo>
              <a:lnTo>
                <a:pt x="0" y="149236"/>
              </a:lnTo>
              <a:lnTo>
                <a:pt x="859886" y="149236"/>
              </a:lnTo>
              <a:lnTo>
                <a:pt x="859886" y="298473"/>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B65AC8-3B54-4F31-A655-BE8320734A54}">
      <dsp:nvSpPr>
        <dsp:cNvPr id="0" name=""/>
        <dsp:cNvSpPr/>
      </dsp:nvSpPr>
      <dsp:spPr>
        <a:xfrm>
          <a:off x="2433830" y="1980445"/>
          <a:ext cx="859886" cy="298473"/>
        </a:xfrm>
        <a:custGeom>
          <a:avLst/>
          <a:gdLst/>
          <a:ahLst/>
          <a:cxnLst/>
          <a:rect l="0" t="0" r="0" b="0"/>
          <a:pathLst>
            <a:path>
              <a:moveTo>
                <a:pt x="859886" y="0"/>
              </a:moveTo>
              <a:lnTo>
                <a:pt x="859886" y="149236"/>
              </a:lnTo>
              <a:lnTo>
                <a:pt x="0" y="149236"/>
              </a:lnTo>
              <a:lnTo>
                <a:pt x="0" y="298473"/>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19FE14-17C4-4514-BA9A-38E5168502B7}">
      <dsp:nvSpPr>
        <dsp:cNvPr id="0" name=""/>
        <dsp:cNvSpPr/>
      </dsp:nvSpPr>
      <dsp:spPr>
        <a:xfrm>
          <a:off x="714057" y="1980445"/>
          <a:ext cx="2579659" cy="298473"/>
        </a:xfrm>
        <a:custGeom>
          <a:avLst/>
          <a:gdLst/>
          <a:ahLst/>
          <a:cxnLst/>
          <a:rect l="0" t="0" r="0" b="0"/>
          <a:pathLst>
            <a:path>
              <a:moveTo>
                <a:pt x="2579659" y="0"/>
              </a:moveTo>
              <a:lnTo>
                <a:pt x="2579659" y="149236"/>
              </a:lnTo>
              <a:lnTo>
                <a:pt x="0" y="149236"/>
              </a:lnTo>
              <a:lnTo>
                <a:pt x="0" y="298473"/>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8CA0E4-41FB-4FFF-A358-7DA04FBD8BCA}">
      <dsp:nvSpPr>
        <dsp:cNvPr id="0" name=""/>
        <dsp:cNvSpPr/>
      </dsp:nvSpPr>
      <dsp:spPr>
        <a:xfrm>
          <a:off x="2409619" y="1269795"/>
          <a:ext cx="1768196" cy="710650"/>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Investments</a:t>
          </a:r>
        </a:p>
      </dsp:txBody>
      <dsp:txXfrm>
        <a:off x="2409619" y="1269795"/>
        <a:ext cx="1768196" cy="710650"/>
      </dsp:txXfrm>
    </dsp:sp>
    <dsp:sp modelId="{510D24F4-2F24-42A5-A13C-92558E113BAD}">
      <dsp:nvSpPr>
        <dsp:cNvPr id="0" name=""/>
        <dsp:cNvSpPr/>
      </dsp:nvSpPr>
      <dsp:spPr>
        <a:xfrm>
          <a:off x="3407" y="2278918"/>
          <a:ext cx="1421300" cy="710650"/>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Real Estate</a:t>
          </a:r>
        </a:p>
      </dsp:txBody>
      <dsp:txXfrm>
        <a:off x="3407" y="2278918"/>
        <a:ext cx="1421300" cy="710650"/>
      </dsp:txXfrm>
    </dsp:sp>
    <dsp:sp modelId="{E04DC804-C35E-4A26-94CC-D017DB53706F}">
      <dsp:nvSpPr>
        <dsp:cNvPr id="0" name=""/>
        <dsp:cNvSpPr/>
      </dsp:nvSpPr>
      <dsp:spPr>
        <a:xfrm>
          <a:off x="1723180" y="2278918"/>
          <a:ext cx="1421300" cy="710650"/>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Businesses</a:t>
          </a:r>
        </a:p>
      </dsp:txBody>
      <dsp:txXfrm>
        <a:off x="1723180" y="2278918"/>
        <a:ext cx="1421300" cy="710650"/>
      </dsp:txXfrm>
    </dsp:sp>
    <dsp:sp modelId="{991FCD60-E511-43E4-BA93-3F166C09E884}">
      <dsp:nvSpPr>
        <dsp:cNvPr id="0" name=""/>
        <dsp:cNvSpPr/>
      </dsp:nvSpPr>
      <dsp:spPr>
        <a:xfrm>
          <a:off x="3442954" y="2278918"/>
          <a:ext cx="1421300" cy="710650"/>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Stocks &amp; Bonds</a:t>
          </a:r>
        </a:p>
      </dsp:txBody>
      <dsp:txXfrm>
        <a:off x="3442954" y="2278918"/>
        <a:ext cx="1421300" cy="710650"/>
      </dsp:txXfrm>
    </dsp:sp>
    <dsp:sp modelId="{659B8B79-9D15-4F0E-BCF6-3A173E76D36C}">
      <dsp:nvSpPr>
        <dsp:cNvPr id="0" name=""/>
        <dsp:cNvSpPr/>
      </dsp:nvSpPr>
      <dsp:spPr>
        <a:xfrm>
          <a:off x="5162727" y="2278918"/>
          <a:ext cx="1421300" cy="710650"/>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Other</a:t>
          </a:r>
        </a:p>
      </dsp:txBody>
      <dsp:txXfrm>
        <a:off x="5162727" y="2278918"/>
        <a:ext cx="1421300" cy="7106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0DD36-B865-4B20-AAB2-40A8CDD62F09}">
      <dsp:nvSpPr>
        <dsp:cNvPr id="0" name=""/>
        <dsp:cNvSpPr/>
      </dsp:nvSpPr>
      <dsp:spPr>
        <a:xfrm>
          <a:off x="662786" y="0"/>
          <a:ext cx="7511576" cy="3917017"/>
        </a:xfrm>
        <a:prstGeom prst="rightArrow">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2F99F086-0B9F-4518-BA4A-4C180F604E70}">
      <dsp:nvSpPr>
        <dsp:cNvPr id="0" name=""/>
        <dsp:cNvSpPr/>
      </dsp:nvSpPr>
      <dsp:spPr>
        <a:xfrm>
          <a:off x="78726" y="1175105"/>
          <a:ext cx="2651144" cy="156680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ACTIVE Income</a:t>
          </a:r>
        </a:p>
      </dsp:txBody>
      <dsp:txXfrm>
        <a:off x="155211" y="1251590"/>
        <a:ext cx="2498174" cy="1413836"/>
      </dsp:txXfrm>
    </dsp:sp>
    <dsp:sp modelId="{59844C57-3146-40B5-873A-55F0381395D4}">
      <dsp:nvSpPr>
        <dsp:cNvPr id="0" name=""/>
        <dsp:cNvSpPr/>
      </dsp:nvSpPr>
      <dsp:spPr>
        <a:xfrm>
          <a:off x="3093002" y="1175105"/>
          <a:ext cx="2651144" cy="1566806"/>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PASSIVE Income</a:t>
          </a:r>
        </a:p>
      </dsp:txBody>
      <dsp:txXfrm>
        <a:off x="3169487" y="1251590"/>
        <a:ext cx="2498174" cy="1413836"/>
      </dsp:txXfrm>
    </dsp:sp>
    <dsp:sp modelId="{2FEF301A-3E01-45E8-B9C3-383AF2773DF4}">
      <dsp:nvSpPr>
        <dsp:cNvPr id="0" name=""/>
        <dsp:cNvSpPr/>
      </dsp:nvSpPr>
      <dsp:spPr>
        <a:xfrm>
          <a:off x="6186004" y="1128492"/>
          <a:ext cx="2651144" cy="1566806"/>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TOTAL Income</a:t>
          </a:r>
        </a:p>
      </dsp:txBody>
      <dsp:txXfrm>
        <a:off x="6262489" y="1204977"/>
        <a:ext cx="2498174" cy="14138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772A0-2EE7-4F00-8452-58A1B94A1D61}">
      <dsp:nvSpPr>
        <dsp:cNvPr id="0" name=""/>
        <dsp:cNvSpPr/>
      </dsp:nvSpPr>
      <dsp:spPr>
        <a:xfrm>
          <a:off x="2455" y="653651"/>
          <a:ext cx="0" cy="5134604"/>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8876BB-A6A3-4C35-8241-BBFE38E59C8F}">
      <dsp:nvSpPr>
        <dsp:cNvPr id="0" name=""/>
        <dsp:cNvSpPr/>
      </dsp:nvSpPr>
      <dsp:spPr>
        <a:xfrm>
          <a:off x="145082" y="824804"/>
          <a:ext cx="2700516" cy="231057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A96F47-4ACF-4A0C-9A81-B15E8B6B20DD}">
      <dsp:nvSpPr>
        <dsp:cNvPr id="0" name=""/>
        <dsp:cNvSpPr/>
      </dsp:nvSpPr>
      <dsp:spPr>
        <a:xfrm>
          <a:off x="145082" y="3135377"/>
          <a:ext cx="2700516" cy="2652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r>
            <a:rPr lang="en-US" sz="3600" kern="1200" dirty="0"/>
            <a:t>How frugal can you live ($25,000)</a:t>
          </a:r>
        </a:p>
      </dsp:txBody>
      <dsp:txXfrm>
        <a:off x="145082" y="3135377"/>
        <a:ext cx="2700516" cy="2652879"/>
      </dsp:txXfrm>
    </dsp:sp>
    <dsp:sp modelId="{8EDBCA7D-3C22-4727-9064-89D239487B7F}">
      <dsp:nvSpPr>
        <dsp:cNvPr id="0" name=""/>
        <dsp:cNvSpPr/>
      </dsp:nvSpPr>
      <dsp:spPr>
        <a:xfrm>
          <a:off x="2455" y="83139"/>
          <a:ext cx="2852558" cy="57051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Mr. Money Mustache</a:t>
          </a:r>
        </a:p>
      </dsp:txBody>
      <dsp:txXfrm>
        <a:off x="2455" y="83139"/>
        <a:ext cx="2852558" cy="570511"/>
      </dsp:txXfrm>
    </dsp:sp>
    <dsp:sp modelId="{F41F489E-A14D-4594-BBFF-83EB4B7BF3AE}">
      <dsp:nvSpPr>
        <dsp:cNvPr id="0" name=""/>
        <dsp:cNvSpPr/>
      </dsp:nvSpPr>
      <dsp:spPr>
        <a:xfrm>
          <a:off x="3315790" y="653651"/>
          <a:ext cx="0" cy="5134604"/>
        </a:xfrm>
        <a:prstGeom prst="line">
          <a:avLst/>
        </a:prstGeom>
        <a:solidFill>
          <a:schemeClr val="lt1">
            <a:alpha val="90000"/>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157B39-E1BC-41C3-AF54-BE618EAC1C81}">
      <dsp:nvSpPr>
        <dsp:cNvPr id="0" name=""/>
        <dsp:cNvSpPr/>
      </dsp:nvSpPr>
      <dsp:spPr>
        <a:xfrm>
          <a:off x="3458418" y="824804"/>
          <a:ext cx="2700516" cy="2310572"/>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B8D981-BB7E-4D0C-903D-FE18189F2A4B}">
      <dsp:nvSpPr>
        <dsp:cNvPr id="0" name=""/>
        <dsp:cNvSpPr/>
      </dsp:nvSpPr>
      <dsp:spPr>
        <a:xfrm>
          <a:off x="3458418" y="3135377"/>
          <a:ext cx="2700516" cy="2652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Middle ground </a:t>
          </a:r>
        </a:p>
        <a:p>
          <a:pPr marL="285750" lvl="1" indent="-285750" algn="l" defTabSz="1244600">
            <a:lnSpc>
              <a:spcPct val="90000"/>
            </a:lnSpc>
            <a:spcBef>
              <a:spcPct val="0"/>
            </a:spcBef>
            <a:spcAft>
              <a:spcPct val="15000"/>
            </a:spcAft>
            <a:buChar char="•"/>
          </a:pPr>
          <a:r>
            <a:rPr lang="en-US" sz="2800" kern="1200" dirty="0"/>
            <a:t>Track expenses</a:t>
          </a:r>
        </a:p>
        <a:p>
          <a:pPr marL="285750" lvl="1" indent="-285750" algn="l" defTabSz="1244600">
            <a:lnSpc>
              <a:spcPct val="90000"/>
            </a:lnSpc>
            <a:spcBef>
              <a:spcPct val="0"/>
            </a:spcBef>
            <a:spcAft>
              <a:spcPct val="15000"/>
            </a:spcAft>
            <a:buChar char="•"/>
          </a:pPr>
          <a:r>
            <a:rPr lang="en-US" sz="2800" kern="1200" dirty="0"/>
            <a:t>Connect spending with time</a:t>
          </a:r>
        </a:p>
      </dsp:txBody>
      <dsp:txXfrm>
        <a:off x="3458418" y="3135377"/>
        <a:ext cx="2700516" cy="2652879"/>
      </dsp:txXfrm>
    </dsp:sp>
    <dsp:sp modelId="{8C97C8CE-33CA-4617-AAB7-BF172377DAE2}">
      <dsp:nvSpPr>
        <dsp:cNvPr id="0" name=""/>
        <dsp:cNvSpPr/>
      </dsp:nvSpPr>
      <dsp:spPr>
        <a:xfrm>
          <a:off x="3315790" y="83139"/>
          <a:ext cx="2852558" cy="570511"/>
        </a:xfrm>
        <a:prstGeom prst="rect">
          <a:avLst/>
        </a:prstGeom>
        <a:solidFill>
          <a:schemeClr val="accent1"/>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White Coat Investor</a:t>
          </a:r>
        </a:p>
      </dsp:txBody>
      <dsp:txXfrm>
        <a:off x="3315790" y="83139"/>
        <a:ext cx="2852558" cy="570511"/>
      </dsp:txXfrm>
    </dsp:sp>
    <dsp:sp modelId="{18B7E029-1C02-4D30-A18A-CB6B845581E4}">
      <dsp:nvSpPr>
        <dsp:cNvPr id="0" name=""/>
        <dsp:cNvSpPr/>
      </dsp:nvSpPr>
      <dsp:spPr>
        <a:xfrm>
          <a:off x="6629125" y="653651"/>
          <a:ext cx="0" cy="5134604"/>
        </a:xfrm>
        <a:prstGeom prst="line">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31AC2C-F76D-4818-9618-77CE72643DAD}">
      <dsp:nvSpPr>
        <dsp:cNvPr id="0" name=""/>
        <dsp:cNvSpPr/>
      </dsp:nvSpPr>
      <dsp:spPr>
        <a:xfrm>
          <a:off x="6771753" y="824804"/>
          <a:ext cx="2700516" cy="2310572"/>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F94DCB-FB36-4455-A766-6FCD6D5B77A3}">
      <dsp:nvSpPr>
        <dsp:cNvPr id="0" name=""/>
        <dsp:cNvSpPr/>
      </dsp:nvSpPr>
      <dsp:spPr>
        <a:xfrm>
          <a:off x="6771753" y="3135377"/>
          <a:ext cx="2700516" cy="2652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r>
            <a:rPr lang="en-US" sz="3600" kern="1200" dirty="0"/>
            <a:t> Maximize your passive income investments</a:t>
          </a:r>
        </a:p>
      </dsp:txBody>
      <dsp:txXfrm>
        <a:off x="6771753" y="3135377"/>
        <a:ext cx="2700516" cy="2652879"/>
      </dsp:txXfrm>
    </dsp:sp>
    <dsp:sp modelId="{262B5FA9-FDD1-4538-B6A0-42979F7C9483}">
      <dsp:nvSpPr>
        <dsp:cNvPr id="0" name=""/>
        <dsp:cNvSpPr/>
      </dsp:nvSpPr>
      <dsp:spPr>
        <a:xfrm>
          <a:off x="6629125" y="83139"/>
          <a:ext cx="2852558" cy="570511"/>
        </a:xfrm>
        <a:prstGeom prst="rect">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Passive Income M.D.</a:t>
          </a:r>
        </a:p>
      </dsp:txBody>
      <dsp:txXfrm>
        <a:off x="6629125" y="83139"/>
        <a:ext cx="2852558" cy="57051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DD10B-61DD-4619-8D6A-87614DF307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AF07D0-6F90-47C6-B2A3-BEDF716E7E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16B4D0-3D19-4B1D-9CD1-B8BF44ED18FD}"/>
              </a:ext>
            </a:extLst>
          </p:cNvPr>
          <p:cNvSpPr>
            <a:spLocks noGrp="1"/>
          </p:cNvSpPr>
          <p:nvPr>
            <p:ph type="dt" sz="half" idx="10"/>
          </p:nvPr>
        </p:nvSpPr>
        <p:spPr/>
        <p:txBody>
          <a:bodyPr/>
          <a:lstStyle/>
          <a:p>
            <a:fld id="{E0D88A55-38CC-45CB-BA11-9AE1166ED442}" type="datetimeFigureOut">
              <a:rPr lang="en-US" smtClean="0"/>
              <a:t>10/28/2018</a:t>
            </a:fld>
            <a:endParaRPr lang="en-US"/>
          </a:p>
        </p:txBody>
      </p:sp>
      <p:sp>
        <p:nvSpPr>
          <p:cNvPr id="5" name="Footer Placeholder 4">
            <a:extLst>
              <a:ext uri="{FF2B5EF4-FFF2-40B4-BE49-F238E27FC236}">
                <a16:creationId xmlns:a16="http://schemas.microsoft.com/office/drawing/2014/main" id="{FB04934B-750A-483D-B5C6-AB8997C1D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CD1441-883B-41EF-B40C-7DD99F96C79D}"/>
              </a:ext>
            </a:extLst>
          </p:cNvPr>
          <p:cNvSpPr>
            <a:spLocks noGrp="1"/>
          </p:cNvSpPr>
          <p:nvPr>
            <p:ph type="sldNum" sz="quarter" idx="12"/>
          </p:nvPr>
        </p:nvSpPr>
        <p:spPr/>
        <p:txBody>
          <a:bodyPr/>
          <a:lstStyle/>
          <a:p>
            <a:fld id="{842F5968-6702-48DA-A75B-696BF6494145}" type="slidenum">
              <a:rPr lang="en-US" smtClean="0"/>
              <a:t>‹#›</a:t>
            </a:fld>
            <a:endParaRPr lang="en-US"/>
          </a:p>
        </p:txBody>
      </p:sp>
    </p:spTree>
    <p:extLst>
      <p:ext uri="{BB962C8B-B14F-4D97-AF65-F5344CB8AC3E}">
        <p14:creationId xmlns:p14="http://schemas.microsoft.com/office/powerpoint/2010/main" val="9667271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328D9-03DA-4942-996C-5730C28E1C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28986D-0AB1-4A86-82E5-536C2452F18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73E9AE-EFF7-458C-B5E0-B5C3B2CE43A1}"/>
              </a:ext>
            </a:extLst>
          </p:cNvPr>
          <p:cNvSpPr>
            <a:spLocks noGrp="1"/>
          </p:cNvSpPr>
          <p:nvPr>
            <p:ph type="dt" sz="half" idx="10"/>
          </p:nvPr>
        </p:nvSpPr>
        <p:spPr/>
        <p:txBody>
          <a:bodyPr/>
          <a:lstStyle/>
          <a:p>
            <a:fld id="{E0D88A55-38CC-45CB-BA11-9AE1166ED442}" type="datetimeFigureOut">
              <a:rPr lang="en-US" smtClean="0"/>
              <a:t>10/28/2018</a:t>
            </a:fld>
            <a:endParaRPr lang="en-US"/>
          </a:p>
        </p:txBody>
      </p:sp>
      <p:sp>
        <p:nvSpPr>
          <p:cNvPr id="5" name="Footer Placeholder 4">
            <a:extLst>
              <a:ext uri="{FF2B5EF4-FFF2-40B4-BE49-F238E27FC236}">
                <a16:creationId xmlns:a16="http://schemas.microsoft.com/office/drawing/2014/main" id="{DE259C7F-4AD2-4265-8D02-4CC9A94F7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7260D-A35B-4543-AF8E-82D7A03DB5C0}"/>
              </a:ext>
            </a:extLst>
          </p:cNvPr>
          <p:cNvSpPr>
            <a:spLocks noGrp="1"/>
          </p:cNvSpPr>
          <p:nvPr>
            <p:ph type="sldNum" sz="quarter" idx="12"/>
          </p:nvPr>
        </p:nvSpPr>
        <p:spPr/>
        <p:txBody>
          <a:bodyPr/>
          <a:lstStyle/>
          <a:p>
            <a:fld id="{842F5968-6702-48DA-A75B-696BF6494145}" type="slidenum">
              <a:rPr lang="en-US" smtClean="0"/>
              <a:t>‹#›</a:t>
            </a:fld>
            <a:endParaRPr lang="en-US"/>
          </a:p>
        </p:txBody>
      </p:sp>
    </p:spTree>
    <p:extLst>
      <p:ext uri="{BB962C8B-B14F-4D97-AF65-F5344CB8AC3E}">
        <p14:creationId xmlns:p14="http://schemas.microsoft.com/office/powerpoint/2010/main" val="30529597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187669-3EF9-4577-8A8F-9C7C984B28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99A70D-8178-442D-A812-5E4054A36F6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01765D-74F1-43EB-9C84-4A4FA5F00491}"/>
              </a:ext>
            </a:extLst>
          </p:cNvPr>
          <p:cNvSpPr>
            <a:spLocks noGrp="1"/>
          </p:cNvSpPr>
          <p:nvPr>
            <p:ph type="dt" sz="half" idx="10"/>
          </p:nvPr>
        </p:nvSpPr>
        <p:spPr/>
        <p:txBody>
          <a:bodyPr/>
          <a:lstStyle/>
          <a:p>
            <a:fld id="{E0D88A55-38CC-45CB-BA11-9AE1166ED442}" type="datetimeFigureOut">
              <a:rPr lang="en-US" smtClean="0"/>
              <a:t>10/28/2018</a:t>
            </a:fld>
            <a:endParaRPr lang="en-US"/>
          </a:p>
        </p:txBody>
      </p:sp>
      <p:sp>
        <p:nvSpPr>
          <p:cNvPr id="5" name="Footer Placeholder 4">
            <a:extLst>
              <a:ext uri="{FF2B5EF4-FFF2-40B4-BE49-F238E27FC236}">
                <a16:creationId xmlns:a16="http://schemas.microsoft.com/office/drawing/2014/main" id="{523ADC54-FED2-4381-A24E-204835B344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AB93B-B961-4B66-9607-7CA5F434272E}"/>
              </a:ext>
            </a:extLst>
          </p:cNvPr>
          <p:cNvSpPr>
            <a:spLocks noGrp="1"/>
          </p:cNvSpPr>
          <p:nvPr>
            <p:ph type="sldNum" sz="quarter" idx="12"/>
          </p:nvPr>
        </p:nvSpPr>
        <p:spPr/>
        <p:txBody>
          <a:bodyPr/>
          <a:lstStyle/>
          <a:p>
            <a:fld id="{842F5968-6702-48DA-A75B-696BF6494145}" type="slidenum">
              <a:rPr lang="en-US" smtClean="0"/>
              <a:t>‹#›</a:t>
            </a:fld>
            <a:endParaRPr lang="en-US"/>
          </a:p>
        </p:txBody>
      </p:sp>
    </p:spTree>
    <p:extLst>
      <p:ext uri="{BB962C8B-B14F-4D97-AF65-F5344CB8AC3E}">
        <p14:creationId xmlns:p14="http://schemas.microsoft.com/office/powerpoint/2010/main" val="1941754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23E2-447C-4A20-ABCD-FB60A5F90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3E1F46-E8A7-40BA-9EDA-17BFF8A403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7D74EC-87A4-4389-840A-48FD0E8D9CB1}"/>
              </a:ext>
            </a:extLst>
          </p:cNvPr>
          <p:cNvSpPr>
            <a:spLocks noGrp="1"/>
          </p:cNvSpPr>
          <p:nvPr>
            <p:ph type="dt" sz="half" idx="10"/>
          </p:nvPr>
        </p:nvSpPr>
        <p:spPr/>
        <p:txBody>
          <a:bodyPr/>
          <a:lstStyle/>
          <a:p>
            <a:fld id="{E0D88A55-38CC-45CB-BA11-9AE1166ED442}" type="datetimeFigureOut">
              <a:rPr lang="en-US" smtClean="0"/>
              <a:t>10/28/2018</a:t>
            </a:fld>
            <a:endParaRPr lang="en-US"/>
          </a:p>
        </p:txBody>
      </p:sp>
      <p:sp>
        <p:nvSpPr>
          <p:cNvPr id="5" name="Footer Placeholder 4">
            <a:extLst>
              <a:ext uri="{FF2B5EF4-FFF2-40B4-BE49-F238E27FC236}">
                <a16:creationId xmlns:a16="http://schemas.microsoft.com/office/drawing/2014/main" id="{A281537D-52D5-4D19-8E49-1D7437F435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128E95-D609-4908-9F71-EC00138807A4}"/>
              </a:ext>
            </a:extLst>
          </p:cNvPr>
          <p:cNvSpPr>
            <a:spLocks noGrp="1"/>
          </p:cNvSpPr>
          <p:nvPr>
            <p:ph type="sldNum" sz="quarter" idx="12"/>
          </p:nvPr>
        </p:nvSpPr>
        <p:spPr/>
        <p:txBody>
          <a:bodyPr/>
          <a:lstStyle/>
          <a:p>
            <a:fld id="{842F5968-6702-48DA-A75B-696BF6494145}" type="slidenum">
              <a:rPr lang="en-US" smtClean="0"/>
              <a:t>‹#›</a:t>
            </a:fld>
            <a:endParaRPr lang="en-US"/>
          </a:p>
        </p:txBody>
      </p:sp>
    </p:spTree>
    <p:extLst>
      <p:ext uri="{BB962C8B-B14F-4D97-AF65-F5344CB8AC3E}">
        <p14:creationId xmlns:p14="http://schemas.microsoft.com/office/powerpoint/2010/main" val="38044929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9408-7318-4D62-AFB1-B23A8D82C6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8A521E-B2CE-48F7-893B-A0E8E77FEC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3702BEA-F894-466B-9A62-9828E20863A8}"/>
              </a:ext>
            </a:extLst>
          </p:cNvPr>
          <p:cNvSpPr>
            <a:spLocks noGrp="1"/>
          </p:cNvSpPr>
          <p:nvPr>
            <p:ph type="dt" sz="half" idx="10"/>
          </p:nvPr>
        </p:nvSpPr>
        <p:spPr/>
        <p:txBody>
          <a:bodyPr/>
          <a:lstStyle/>
          <a:p>
            <a:fld id="{E0D88A55-38CC-45CB-BA11-9AE1166ED442}" type="datetimeFigureOut">
              <a:rPr lang="en-US" smtClean="0"/>
              <a:t>10/28/2018</a:t>
            </a:fld>
            <a:endParaRPr lang="en-US"/>
          </a:p>
        </p:txBody>
      </p:sp>
      <p:sp>
        <p:nvSpPr>
          <p:cNvPr id="5" name="Footer Placeholder 4">
            <a:extLst>
              <a:ext uri="{FF2B5EF4-FFF2-40B4-BE49-F238E27FC236}">
                <a16:creationId xmlns:a16="http://schemas.microsoft.com/office/drawing/2014/main" id="{F58BDD8C-510C-4A48-9D8C-1687E3ED73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BABD9-DC37-4790-95DF-B44F70227911}"/>
              </a:ext>
            </a:extLst>
          </p:cNvPr>
          <p:cNvSpPr>
            <a:spLocks noGrp="1"/>
          </p:cNvSpPr>
          <p:nvPr>
            <p:ph type="sldNum" sz="quarter" idx="12"/>
          </p:nvPr>
        </p:nvSpPr>
        <p:spPr/>
        <p:txBody>
          <a:bodyPr/>
          <a:lstStyle/>
          <a:p>
            <a:fld id="{842F5968-6702-48DA-A75B-696BF6494145}" type="slidenum">
              <a:rPr lang="en-US" smtClean="0"/>
              <a:t>‹#›</a:t>
            </a:fld>
            <a:endParaRPr lang="en-US"/>
          </a:p>
        </p:txBody>
      </p:sp>
    </p:spTree>
    <p:extLst>
      <p:ext uri="{BB962C8B-B14F-4D97-AF65-F5344CB8AC3E}">
        <p14:creationId xmlns:p14="http://schemas.microsoft.com/office/powerpoint/2010/main" val="7874297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6C1CA-799E-4EBF-97A4-46251200B6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2DA41E-B172-4423-99FC-6D7B001BA56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FFCA2B-FB50-465C-97C8-23B6DAACC95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DEA66A-2243-4895-B50D-14B3BB4A9597}"/>
              </a:ext>
            </a:extLst>
          </p:cNvPr>
          <p:cNvSpPr>
            <a:spLocks noGrp="1"/>
          </p:cNvSpPr>
          <p:nvPr>
            <p:ph type="dt" sz="half" idx="10"/>
          </p:nvPr>
        </p:nvSpPr>
        <p:spPr/>
        <p:txBody>
          <a:bodyPr/>
          <a:lstStyle/>
          <a:p>
            <a:fld id="{E0D88A55-38CC-45CB-BA11-9AE1166ED442}" type="datetimeFigureOut">
              <a:rPr lang="en-US" smtClean="0"/>
              <a:t>10/28/2018</a:t>
            </a:fld>
            <a:endParaRPr lang="en-US"/>
          </a:p>
        </p:txBody>
      </p:sp>
      <p:sp>
        <p:nvSpPr>
          <p:cNvPr id="6" name="Footer Placeholder 5">
            <a:extLst>
              <a:ext uri="{FF2B5EF4-FFF2-40B4-BE49-F238E27FC236}">
                <a16:creationId xmlns:a16="http://schemas.microsoft.com/office/drawing/2014/main" id="{8AA22BDA-329A-4C28-B6FE-141D7FB860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2E51F9-C6F4-414F-BDED-9C3C799A280B}"/>
              </a:ext>
            </a:extLst>
          </p:cNvPr>
          <p:cNvSpPr>
            <a:spLocks noGrp="1"/>
          </p:cNvSpPr>
          <p:nvPr>
            <p:ph type="sldNum" sz="quarter" idx="12"/>
          </p:nvPr>
        </p:nvSpPr>
        <p:spPr/>
        <p:txBody>
          <a:bodyPr/>
          <a:lstStyle/>
          <a:p>
            <a:fld id="{842F5968-6702-48DA-A75B-696BF6494145}" type="slidenum">
              <a:rPr lang="en-US" smtClean="0"/>
              <a:t>‹#›</a:t>
            </a:fld>
            <a:endParaRPr lang="en-US"/>
          </a:p>
        </p:txBody>
      </p:sp>
    </p:spTree>
    <p:extLst>
      <p:ext uri="{BB962C8B-B14F-4D97-AF65-F5344CB8AC3E}">
        <p14:creationId xmlns:p14="http://schemas.microsoft.com/office/powerpoint/2010/main" val="7013941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0AAF7-5DAD-4126-AE28-2D19906E48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95B65E-94EE-44DA-8619-839493A2B7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AB27DF-1CDF-47DA-93F0-E7A6036E997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CA77EA-79E4-4375-996E-D4F01D9DDE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FFCCD79-6AF7-4667-8AA3-7B063A238D5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EC1D10-AA7C-4709-863C-9D6C16ABF069}"/>
              </a:ext>
            </a:extLst>
          </p:cNvPr>
          <p:cNvSpPr>
            <a:spLocks noGrp="1"/>
          </p:cNvSpPr>
          <p:nvPr>
            <p:ph type="dt" sz="half" idx="10"/>
          </p:nvPr>
        </p:nvSpPr>
        <p:spPr/>
        <p:txBody>
          <a:bodyPr/>
          <a:lstStyle/>
          <a:p>
            <a:fld id="{E0D88A55-38CC-45CB-BA11-9AE1166ED442}" type="datetimeFigureOut">
              <a:rPr lang="en-US" smtClean="0"/>
              <a:t>10/28/2018</a:t>
            </a:fld>
            <a:endParaRPr lang="en-US"/>
          </a:p>
        </p:txBody>
      </p:sp>
      <p:sp>
        <p:nvSpPr>
          <p:cNvPr id="8" name="Footer Placeholder 7">
            <a:extLst>
              <a:ext uri="{FF2B5EF4-FFF2-40B4-BE49-F238E27FC236}">
                <a16:creationId xmlns:a16="http://schemas.microsoft.com/office/drawing/2014/main" id="{96B50898-9990-4421-BD4C-C44712B167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4FFD7A-1021-4C38-92F9-9ED47AE98B6E}"/>
              </a:ext>
            </a:extLst>
          </p:cNvPr>
          <p:cNvSpPr>
            <a:spLocks noGrp="1"/>
          </p:cNvSpPr>
          <p:nvPr>
            <p:ph type="sldNum" sz="quarter" idx="12"/>
          </p:nvPr>
        </p:nvSpPr>
        <p:spPr/>
        <p:txBody>
          <a:bodyPr/>
          <a:lstStyle/>
          <a:p>
            <a:fld id="{842F5968-6702-48DA-A75B-696BF6494145}" type="slidenum">
              <a:rPr lang="en-US" smtClean="0"/>
              <a:t>‹#›</a:t>
            </a:fld>
            <a:endParaRPr lang="en-US"/>
          </a:p>
        </p:txBody>
      </p:sp>
    </p:spTree>
    <p:extLst>
      <p:ext uri="{BB962C8B-B14F-4D97-AF65-F5344CB8AC3E}">
        <p14:creationId xmlns:p14="http://schemas.microsoft.com/office/powerpoint/2010/main" val="34243826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FAE67-89E2-46A8-AA5A-A3DDE9006D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122FBA-9D2F-42DB-BFB1-CE14A84B98CD}"/>
              </a:ext>
            </a:extLst>
          </p:cNvPr>
          <p:cNvSpPr>
            <a:spLocks noGrp="1"/>
          </p:cNvSpPr>
          <p:nvPr>
            <p:ph type="dt" sz="half" idx="10"/>
          </p:nvPr>
        </p:nvSpPr>
        <p:spPr/>
        <p:txBody>
          <a:bodyPr/>
          <a:lstStyle/>
          <a:p>
            <a:fld id="{E0D88A55-38CC-45CB-BA11-9AE1166ED442}" type="datetimeFigureOut">
              <a:rPr lang="en-US" smtClean="0"/>
              <a:t>10/28/2018</a:t>
            </a:fld>
            <a:endParaRPr lang="en-US"/>
          </a:p>
        </p:txBody>
      </p:sp>
      <p:sp>
        <p:nvSpPr>
          <p:cNvPr id="4" name="Footer Placeholder 3">
            <a:extLst>
              <a:ext uri="{FF2B5EF4-FFF2-40B4-BE49-F238E27FC236}">
                <a16:creationId xmlns:a16="http://schemas.microsoft.com/office/drawing/2014/main" id="{BC805896-BCD7-4B3A-AEF6-FA6BA17E64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7CB9B3-85B6-488D-96B0-06FD496B3D9E}"/>
              </a:ext>
            </a:extLst>
          </p:cNvPr>
          <p:cNvSpPr>
            <a:spLocks noGrp="1"/>
          </p:cNvSpPr>
          <p:nvPr>
            <p:ph type="sldNum" sz="quarter" idx="12"/>
          </p:nvPr>
        </p:nvSpPr>
        <p:spPr/>
        <p:txBody>
          <a:bodyPr/>
          <a:lstStyle/>
          <a:p>
            <a:fld id="{842F5968-6702-48DA-A75B-696BF6494145}" type="slidenum">
              <a:rPr lang="en-US" smtClean="0"/>
              <a:t>‹#›</a:t>
            </a:fld>
            <a:endParaRPr lang="en-US"/>
          </a:p>
        </p:txBody>
      </p:sp>
    </p:spTree>
    <p:extLst>
      <p:ext uri="{BB962C8B-B14F-4D97-AF65-F5344CB8AC3E}">
        <p14:creationId xmlns:p14="http://schemas.microsoft.com/office/powerpoint/2010/main" val="9466944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FAD769-7925-4858-8781-FB31008F9848}"/>
              </a:ext>
            </a:extLst>
          </p:cNvPr>
          <p:cNvSpPr>
            <a:spLocks noGrp="1"/>
          </p:cNvSpPr>
          <p:nvPr>
            <p:ph type="dt" sz="half" idx="10"/>
          </p:nvPr>
        </p:nvSpPr>
        <p:spPr/>
        <p:txBody>
          <a:bodyPr/>
          <a:lstStyle/>
          <a:p>
            <a:fld id="{E0D88A55-38CC-45CB-BA11-9AE1166ED442}" type="datetimeFigureOut">
              <a:rPr lang="en-US" smtClean="0"/>
              <a:t>10/28/2018</a:t>
            </a:fld>
            <a:endParaRPr lang="en-US"/>
          </a:p>
        </p:txBody>
      </p:sp>
      <p:sp>
        <p:nvSpPr>
          <p:cNvPr id="3" name="Footer Placeholder 2">
            <a:extLst>
              <a:ext uri="{FF2B5EF4-FFF2-40B4-BE49-F238E27FC236}">
                <a16:creationId xmlns:a16="http://schemas.microsoft.com/office/drawing/2014/main" id="{F4204226-6888-4247-B0B1-4C8418B65C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1C16EB-81E5-416E-AFC2-7A62BCF4D054}"/>
              </a:ext>
            </a:extLst>
          </p:cNvPr>
          <p:cNvSpPr>
            <a:spLocks noGrp="1"/>
          </p:cNvSpPr>
          <p:nvPr>
            <p:ph type="sldNum" sz="quarter" idx="12"/>
          </p:nvPr>
        </p:nvSpPr>
        <p:spPr/>
        <p:txBody>
          <a:bodyPr/>
          <a:lstStyle/>
          <a:p>
            <a:fld id="{842F5968-6702-48DA-A75B-696BF6494145}" type="slidenum">
              <a:rPr lang="en-US" smtClean="0"/>
              <a:t>‹#›</a:t>
            </a:fld>
            <a:endParaRPr lang="en-US"/>
          </a:p>
        </p:txBody>
      </p:sp>
    </p:spTree>
    <p:extLst>
      <p:ext uri="{BB962C8B-B14F-4D97-AF65-F5344CB8AC3E}">
        <p14:creationId xmlns:p14="http://schemas.microsoft.com/office/powerpoint/2010/main" val="40091505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7754-60E0-44F4-973F-0E2370A8E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401F58-EC4A-4A37-A7D6-6A4A8D4349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BB63EF-D76B-4D97-8F2C-EFB96B2697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4BFFF6-DDDE-4C5E-803F-BA72FEABCAB4}"/>
              </a:ext>
            </a:extLst>
          </p:cNvPr>
          <p:cNvSpPr>
            <a:spLocks noGrp="1"/>
          </p:cNvSpPr>
          <p:nvPr>
            <p:ph type="dt" sz="half" idx="10"/>
          </p:nvPr>
        </p:nvSpPr>
        <p:spPr/>
        <p:txBody>
          <a:bodyPr/>
          <a:lstStyle/>
          <a:p>
            <a:fld id="{E0D88A55-38CC-45CB-BA11-9AE1166ED442}" type="datetimeFigureOut">
              <a:rPr lang="en-US" smtClean="0"/>
              <a:t>10/28/2018</a:t>
            </a:fld>
            <a:endParaRPr lang="en-US"/>
          </a:p>
        </p:txBody>
      </p:sp>
      <p:sp>
        <p:nvSpPr>
          <p:cNvPr id="6" name="Footer Placeholder 5">
            <a:extLst>
              <a:ext uri="{FF2B5EF4-FFF2-40B4-BE49-F238E27FC236}">
                <a16:creationId xmlns:a16="http://schemas.microsoft.com/office/drawing/2014/main" id="{5BF77D79-C45F-46D2-B5C6-8FD337679F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E03555-20B0-47AD-B67C-B7E5A2F12523}"/>
              </a:ext>
            </a:extLst>
          </p:cNvPr>
          <p:cNvSpPr>
            <a:spLocks noGrp="1"/>
          </p:cNvSpPr>
          <p:nvPr>
            <p:ph type="sldNum" sz="quarter" idx="12"/>
          </p:nvPr>
        </p:nvSpPr>
        <p:spPr/>
        <p:txBody>
          <a:bodyPr/>
          <a:lstStyle/>
          <a:p>
            <a:fld id="{842F5968-6702-48DA-A75B-696BF6494145}" type="slidenum">
              <a:rPr lang="en-US" smtClean="0"/>
              <a:t>‹#›</a:t>
            </a:fld>
            <a:endParaRPr lang="en-US"/>
          </a:p>
        </p:txBody>
      </p:sp>
    </p:spTree>
    <p:extLst>
      <p:ext uri="{BB962C8B-B14F-4D97-AF65-F5344CB8AC3E}">
        <p14:creationId xmlns:p14="http://schemas.microsoft.com/office/powerpoint/2010/main" val="32663495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9DA19-D5E7-43FF-B190-AED0B7A097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85635B-E698-4D55-AD50-A33AA4FE52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83CB3D-7DC8-4774-8A58-2F67E5F3EB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AA5BB3-4F28-4DA2-A68F-966140E0A1FF}"/>
              </a:ext>
            </a:extLst>
          </p:cNvPr>
          <p:cNvSpPr>
            <a:spLocks noGrp="1"/>
          </p:cNvSpPr>
          <p:nvPr>
            <p:ph type="dt" sz="half" idx="10"/>
          </p:nvPr>
        </p:nvSpPr>
        <p:spPr/>
        <p:txBody>
          <a:bodyPr/>
          <a:lstStyle/>
          <a:p>
            <a:fld id="{E0D88A55-38CC-45CB-BA11-9AE1166ED442}" type="datetimeFigureOut">
              <a:rPr lang="en-US" smtClean="0"/>
              <a:t>10/28/2018</a:t>
            </a:fld>
            <a:endParaRPr lang="en-US"/>
          </a:p>
        </p:txBody>
      </p:sp>
      <p:sp>
        <p:nvSpPr>
          <p:cNvPr id="6" name="Footer Placeholder 5">
            <a:extLst>
              <a:ext uri="{FF2B5EF4-FFF2-40B4-BE49-F238E27FC236}">
                <a16:creationId xmlns:a16="http://schemas.microsoft.com/office/drawing/2014/main" id="{212F82F6-4382-456F-8A8C-2FD25A2D75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4BB71F-BF96-49A3-AA77-C1D50D173763}"/>
              </a:ext>
            </a:extLst>
          </p:cNvPr>
          <p:cNvSpPr>
            <a:spLocks noGrp="1"/>
          </p:cNvSpPr>
          <p:nvPr>
            <p:ph type="sldNum" sz="quarter" idx="12"/>
          </p:nvPr>
        </p:nvSpPr>
        <p:spPr/>
        <p:txBody>
          <a:bodyPr/>
          <a:lstStyle/>
          <a:p>
            <a:fld id="{842F5968-6702-48DA-A75B-696BF6494145}" type="slidenum">
              <a:rPr lang="en-US" smtClean="0"/>
              <a:t>‹#›</a:t>
            </a:fld>
            <a:endParaRPr lang="en-US"/>
          </a:p>
        </p:txBody>
      </p:sp>
    </p:spTree>
    <p:extLst>
      <p:ext uri="{BB962C8B-B14F-4D97-AF65-F5344CB8AC3E}">
        <p14:creationId xmlns:p14="http://schemas.microsoft.com/office/powerpoint/2010/main" val="32509935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3FC9A2-3C30-49E7-9210-5538A1FE04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D08A9B-211A-4F6F-AE4C-55F5CBBF40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D95B4-304D-4753-8CFC-A275186B47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88A55-38CC-45CB-BA11-9AE1166ED442}" type="datetimeFigureOut">
              <a:rPr lang="en-US" smtClean="0"/>
              <a:t>10/28/2018</a:t>
            </a:fld>
            <a:endParaRPr lang="en-US"/>
          </a:p>
        </p:txBody>
      </p:sp>
      <p:sp>
        <p:nvSpPr>
          <p:cNvPr id="5" name="Footer Placeholder 4">
            <a:extLst>
              <a:ext uri="{FF2B5EF4-FFF2-40B4-BE49-F238E27FC236}">
                <a16:creationId xmlns:a16="http://schemas.microsoft.com/office/drawing/2014/main" id="{3BE6AD1D-54E6-4651-94B6-02D57ECAB6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E5E2EE-4BF7-4AE0-A92A-D6B26B2C74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2F5968-6702-48DA-A75B-696BF6494145}" type="slidenum">
              <a:rPr lang="en-US" smtClean="0"/>
              <a:t>‹#›</a:t>
            </a:fld>
            <a:endParaRPr lang="en-US"/>
          </a:p>
        </p:txBody>
      </p:sp>
    </p:spTree>
    <p:extLst>
      <p:ext uri="{BB962C8B-B14F-4D97-AF65-F5344CB8AC3E}">
        <p14:creationId xmlns:p14="http://schemas.microsoft.com/office/powerpoint/2010/main" val="565235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4.xml"/><Relationship Id="rId7" Type="http://schemas.openxmlformats.org/officeDocument/2006/relationships/image" Target="../media/image9.jp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10;&#10;Description generated with very high confidence">
            <a:extLst>
              <a:ext uri="{FF2B5EF4-FFF2-40B4-BE49-F238E27FC236}">
                <a16:creationId xmlns:a16="http://schemas.microsoft.com/office/drawing/2014/main" id="{17E51AD8-CBC8-40A0-BC16-3CB002610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2687" y="601133"/>
            <a:ext cx="9120302" cy="6080201"/>
          </a:xfrm>
          <a:prstGeom prst="rect">
            <a:avLst/>
          </a:prstGeom>
        </p:spPr>
      </p:pic>
      <p:sp>
        <p:nvSpPr>
          <p:cNvPr id="2" name="Title 1">
            <a:extLst>
              <a:ext uri="{FF2B5EF4-FFF2-40B4-BE49-F238E27FC236}">
                <a16:creationId xmlns:a16="http://schemas.microsoft.com/office/drawing/2014/main" id="{566275C3-B15E-4E8B-93EB-4231748A6627}"/>
              </a:ext>
            </a:extLst>
          </p:cNvPr>
          <p:cNvSpPr>
            <a:spLocks noGrp="1"/>
          </p:cNvSpPr>
          <p:nvPr>
            <p:ph type="ctrTitle"/>
          </p:nvPr>
        </p:nvSpPr>
        <p:spPr>
          <a:xfrm>
            <a:off x="5434337" y="5523317"/>
            <a:ext cx="6495144" cy="962706"/>
          </a:xfrm>
        </p:spPr>
        <p:txBody>
          <a:bodyPr>
            <a:noAutofit/>
          </a:bodyPr>
          <a:lstStyle/>
          <a:p>
            <a:r>
              <a:rPr lang="en-US" altLang="en-US" sz="9600" dirty="0">
                <a:latin typeface="Arial" panose="020B0604020202020204" pitchFamily="34" charset="0"/>
              </a:rPr>
              <a:t>Building</a:t>
            </a:r>
            <a:endParaRPr lang="en-US" sz="9600" dirty="0"/>
          </a:p>
        </p:txBody>
      </p:sp>
      <p:sp>
        <p:nvSpPr>
          <p:cNvPr id="3" name="Subtitle 2">
            <a:extLst>
              <a:ext uri="{FF2B5EF4-FFF2-40B4-BE49-F238E27FC236}">
                <a16:creationId xmlns:a16="http://schemas.microsoft.com/office/drawing/2014/main" id="{D3D7849E-4F54-4274-8020-FA6FA63A4802}"/>
              </a:ext>
            </a:extLst>
          </p:cNvPr>
          <p:cNvSpPr>
            <a:spLocks noGrp="1"/>
          </p:cNvSpPr>
          <p:nvPr>
            <p:ph type="subTitle" idx="1"/>
          </p:nvPr>
        </p:nvSpPr>
        <p:spPr>
          <a:xfrm>
            <a:off x="412743" y="294989"/>
            <a:ext cx="4310745" cy="2588306"/>
          </a:xfrm>
        </p:spPr>
        <p:txBody>
          <a:bodyPr>
            <a:normAutofit fontScale="85000" lnSpcReduction="10000"/>
          </a:bodyPr>
          <a:lstStyle/>
          <a:p>
            <a:r>
              <a:rPr lang="en-US" dirty="0"/>
              <a:t>Bob Schultz</a:t>
            </a:r>
          </a:p>
          <a:p>
            <a:r>
              <a:rPr lang="en-US" b="1" dirty="0"/>
              <a:t>Vision One Credit Union</a:t>
            </a:r>
          </a:p>
          <a:p>
            <a:r>
              <a:rPr lang="en-US" dirty="0"/>
              <a:t>BSchultz@visionone.org</a:t>
            </a:r>
          </a:p>
          <a:p>
            <a:endParaRPr lang="en-US" dirty="0"/>
          </a:p>
          <a:p>
            <a:r>
              <a:rPr lang="en-US" dirty="0"/>
              <a:t>Mark Wright, O.D.</a:t>
            </a:r>
          </a:p>
          <a:p>
            <a:r>
              <a:rPr lang="en-US" b="1" dirty="0"/>
              <a:t>Practice Management Center</a:t>
            </a:r>
          </a:p>
          <a:p>
            <a:r>
              <a:rPr lang="en-US" dirty="0"/>
              <a:t>MarkWright@optometrybusiness.com</a:t>
            </a:r>
          </a:p>
        </p:txBody>
      </p:sp>
    </p:spTree>
    <p:extLst>
      <p:ext uri="{BB962C8B-B14F-4D97-AF65-F5344CB8AC3E}">
        <p14:creationId xmlns:p14="http://schemas.microsoft.com/office/powerpoint/2010/main" val="10276869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A close up of a sign&#10;&#10;Description generated with very high confidence">
            <a:extLst>
              <a:ext uri="{FF2B5EF4-FFF2-40B4-BE49-F238E27FC236}">
                <a16:creationId xmlns:a16="http://schemas.microsoft.com/office/drawing/2014/main" id="{F754E576-F6AB-4520-9191-DA77057698B0}"/>
              </a:ext>
            </a:extLst>
          </p:cNvPr>
          <p:cNvPicPr>
            <a:picLocks noChangeAspect="1"/>
          </p:cNvPicPr>
          <p:nvPr/>
        </p:nvPicPr>
        <p:blipFill rotWithShape="1">
          <a:blip r:embed="rId2">
            <a:extLst>
              <a:ext uri="{28A0092B-C50C-407E-A947-70E740481C1C}">
                <a14:useLocalDpi xmlns:a14="http://schemas.microsoft.com/office/drawing/2010/main" val="0"/>
              </a:ext>
            </a:extLst>
          </a:blip>
          <a:srcRect l="8070" r="9530"/>
          <a:stretch/>
        </p:blipFill>
        <p:spPr>
          <a:xfrm>
            <a:off x="20" y="10"/>
            <a:ext cx="7534636" cy="6857990"/>
          </a:xfrm>
          <a:prstGeom prst="rect">
            <a:avLst/>
          </a:prstGeom>
        </p:spPr>
      </p:pic>
      <p:sp>
        <p:nvSpPr>
          <p:cNvPr id="13" name="Rectangle 12">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444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1D8AFF4F-41EC-4159-BDB3-5CBB03B0ACDC}"/>
              </a:ext>
            </a:extLst>
          </p:cNvPr>
          <p:cNvSpPr>
            <a:spLocks noGrp="1"/>
          </p:cNvSpPr>
          <p:nvPr>
            <p:ph type="title"/>
          </p:nvPr>
        </p:nvSpPr>
        <p:spPr>
          <a:xfrm>
            <a:off x="7699829" y="640081"/>
            <a:ext cx="4281714" cy="5255364"/>
          </a:xfrm>
        </p:spPr>
        <p:txBody>
          <a:bodyPr vert="horz" lIns="91440" tIns="45720" rIns="91440" bIns="45720" rtlCol="0">
            <a:normAutofit/>
          </a:bodyPr>
          <a:lstStyle/>
          <a:p>
            <a:pPr algn="ctr"/>
            <a:r>
              <a:rPr lang="en-US" dirty="0">
                <a:solidFill>
                  <a:srgbClr val="FFFFFF"/>
                </a:solidFill>
              </a:rPr>
              <a:t>When your </a:t>
            </a:r>
            <a:r>
              <a:rPr lang="en-US" b="1" dirty="0">
                <a:solidFill>
                  <a:srgbClr val="FFFFFF"/>
                </a:solidFill>
              </a:rPr>
              <a:t>PASSIVE INCOME </a:t>
            </a:r>
            <a:r>
              <a:rPr lang="en-US" dirty="0">
                <a:solidFill>
                  <a:srgbClr val="FFFFFF"/>
                </a:solidFill>
              </a:rPr>
              <a:t>meets or exceeds your </a:t>
            </a:r>
            <a:br>
              <a:rPr lang="en-US" dirty="0">
                <a:solidFill>
                  <a:srgbClr val="FFFFFF"/>
                </a:solidFill>
              </a:rPr>
            </a:br>
            <a:r>
              <a:rPr lang="en-US" b="1" dirty="0">
                <a:solidFill>
                  <a:srgbClr val="FFFFFF"/>
                </a:solidFill>
              </a:rPr>
              <a:t>EXPENSES</a:t>
            </a:r>
          </a:p>
        </p:txBody>
      </p:sp>
    </p:spTree>
    <p:extLst>
      <p:ext uri="{BB962C8B-B14F-4D97-AF65-F5344CB8AC3E}">
        <p14:creationId xmlns:p14="http://schemas.microsoft.com/office/powerpoint/2010/main" val="6874160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8C64199-7D7A-44BD-8E3E-E3698C874DE2}"/>
              </a:ext>
            </a:extLst>
          </p:cNvPr>
          <p:cNvGrpSpPr/>
          <p:nvPr/>
        </p:nvGrpSpPr>
        <p:grpSpPr>
          <a:xfrm>
            <a:off x="1677424" y="436954"/>
            <a:ext cx="8837149" cy="6554252"/>
            <a:chOff x="1677424" y="436954"/>
            <a:chExt cx="8837149" cy="6554252"/>
          </a:xfrm>
        </p:grpSpPr>
        <p:graphicFrame>
          <p:nvGraphicFramePr>
            <p:cNvPr id="9" name="Diagram 8">
              <a:extLst>
                <a:ext uri="{FF2B5EF4-FFF2-40B4-BE49-F238E27FC236}">
                  <a16:creationId xmlns:a16="http://schemas.microsoft.com/office/drawing/2014/main" id="{FF78B981-875C-4F83-93F3-6ACC0BF6C4E2}"/>
                </a:ext>
              </a:extLst>
            </p:cNvPr>
            <p:cNvGraphicFramePr/>
            <p:nvPr>
              <p:extLst>
                <p:ext uri="{D42A27DB-BD31-4B8C-83A1-F6EECF244321}">
                  <p14:modId xmlns:p14="http://schemas.microsoft.com/office/powerpoint/2010/main" val="2829721230"/>
                </p:ext>
              </p:extLst>
            </p:nvPr>
          </p:nvGraphicFramePr>
          <p:xfrm>
            <a:off x="2802282" y="2731842"/>
            <a:ext cx="6587435" cy="4259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5" name="Group 14">
              <a:extLst>
                <a:ext uri="{FF2B5EF4-FFF2-40B4-BE49-F238E27FC236}">
                  <a16:creationId xmlns:a16="http://schemas.microsoft.com/office/drawing/2014/main" id="{8DDC8FA2-D698-48DB-811E-FDD4038556B2}"/>
                </a:ext>
              </a:extLst>
            </p:cNvPr>
            <p:cNvGrpSpPr/>
            <p:nvPr/>
          </p:nvGrpSpPr>
          <p:grpSpPr>
            <a:xfrm>
              <a:off x="1677424" y="436954"/>
              <a:ext cx="8837149" cy="3917017"/>
              <a:chOff x="1677424" y="436954"/>
              <a:chExt cx="8837149" cy="3917017"/>
            </a:xfrm>
          </p:grpSpPr>
          <p:graphicFrame>
            <p:nvGraphicFramePr>
              <p:cNvPr id="4" name="Diagram 3">
                <a:extLst>
                  <a:ext uri="{FF2B5EF4-FFF2-40B4-BE49-F238E27FC236}">
                    <a16:creationId xmlns:a16="http://schemas.microsoft.com/office/drawing/2014/main" id="{5572E2D5-47C7-4BCB-AE11-3B68ED6D1214}"/>
                  </a:ext>
                </a:extLst>
              </p:cNvPr>
              <p:cNvGraphicFramePr/>
              <p:nvPr>
                <p:extLst>
                  <p:ext uri="{D42A27DB-BD31-4B8C-83A1-F6EECF244321}">
                    <p14:modId xmlns:p14="http://schemas.microsoft.com/office/powerpoint/2010/main" val="4200648868"/>
                  </p:ext>
                </p:extLst>
              </p:nvPr>
            </p:nvGraphicFramePr>
            <p:xfrm>
              <a:off x="1677424" y="436954"/>
              <a:ext cx="8837149" cy="39170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TextBox 9">
                <a:extLst>
                  <a:ext uri="{FF2B5EF4-FFF2-40B4-BE49-F238E27FC236}">
                    <a16:creationId xmlns:a16="http://schemas.microsoft.com/office/drawing/2014/main" id="{3C29FDF1-77C4-48D9-B63A-5E06B13B6F00}"/>
                  </a:ext>
                </a:extLst>
              </p:cNvPr>
              <p:cNvSpPr txBox="1"/>
              <p:nvPr/>
            </p:nvSpPr>
            <p:spPr>
              <a:xfrm>
                <a:off x="4339140" y="1979963"/>
                <a:ext cx="4038127" cy="830997"/>
              </a:xfrm>
              <a:prstGeom prst="rect">
                <a:avLst/>
              </a:prstGeom>
              <a:noFill/>
            </p:spPr>
            <p:txBody>
              <a:bodyPr wrap="square" rtlCol="0">
                <a:spAutoFit/>
              </a:bodyPr>
              <a:lstStyle/>
              <a:p>
                <a:r>
                  <a:rPr lang="en-US" sz="4800" dirty="0"/>
                  <a:t>+                    =</a:t>
                </a:r>
              </a:p>
            </p:txBody>
          </p:sp>
          <p:cxnSp>
            <p:nvCxnSpPr>
              <p:cNvPr id="12" name="Straight Connector 11">
                <a:extLst>
                  <a:ext uri="{FF2B5EF4-FFF2-40B4-BE49-F238E27FC236}">
                    <a16:creationId xmlns:a16="http://schemas.microsoft.com/office/drawing/2014/main" id="{46EEAFCE-DEE4-487E-AA80-AAC9533CF862}"/>
                  </a:ext>
                </a:extLst>
              </p:cNvPr>
              <p:cNvCxnSpPr>
                <a:cxnSpLocks/>
              </p:cNvCxnSpPr>
              <p:nvPr/>
            </p:nvCxnSpPr>
            <p:spPr>
              <a:xfrm flipH="1">
                <a:off x="6095999" y="3174842"/>
                <a:ext cx="1" cy="8229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519509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B1AF1-9D4A-45F0-887C-20E8691B55C9}"/>
              </a:ext>
            </a:extLst>
          </p:cNvPr>
          <p:cNvSpPr>
            <a:spLocks noGrp="1"/>
          </p:cNvSpPr>
          <p:nvPr>
            <p:ph type="title"/>
          </p:nvPr>
        </p:nvSpPr>
        <p:spPr>
          <a:xfrm>
            <a:off x="838200" y="609600"/>
            <a:ext cx="1863586" cy="4673600"/>
          </a:xfrm>
        </p:spPr>
        <p:txBody>
          <a:bodyPr/>
          <a:lstStyle/>
          <a:p>
            <a:pPr algn="ctr"/>
            <a:r>
              <a:rPr lang="en-US" sz="6000" b="1" dirty="0">
                <a:solidFill>
                  <a:srgbClr val="FF0000"/>
                </a:solidFill>
              </a:rPr>
              <a:t>FIRE</a:t>
            </a:r>
            <a:br>
              <a:rPr lang="en-US" dirty="0"/>
            </a:br>
            <a:r>
              <a:rPr lang="en-US" sz="2400" dirty="0"/>
              <a:t>financially independent, retire </a:t>
            </a:r>
            <a:br>
              <a:rPr lang="en-US" sz="2400" dirty="0"/>
            </a:br>
            <a:r>
              <a:rPr lang="en-US" sz="2400" dirty="0"/>
              <a:t>early</a:t>
            </a:r>
          </a:p>
        </p:txBody>
      </p:sp>
      <p:pic>
        <p:nvPicPr>
          <p:cNvPr id="4" name="Picture 3">
            <a:extLst>
              <a:ext uri="{FF2B5EF4-FFF2-40B4-BE49-F238E27FC236}">
                <a16:creationId xmlns:a16="http://schemas.microsoft.com/office/drawing/2014/main" id="{3AD81A2F-A5C3-4493-9FF2-F50D78B35BC8}"/>
              </a:ext>
            </a:extLst>
          </p:cNvPr>
          <p:cNvPicPr>
            <a:picLocks noChangeAspect="1"/>
          </p:cNvPicPr>
          <p:nvPr/>
        </p:nvPicPr>
        <p:blipFill rotWithShape="1">
          <a:blip r:embed="rId2"/>
          <a:srcRect t="8529" r="42013" b="17209"/>
          <a:stretch/>
        </p:blipFill>
        <p:spPr>
          <a:xfrm>
            <a:off x="2701786" y="365125"/>
            <a:ext cx="5965135" cy="5092877"/>
          </a:xfrm>
          <a:prstGeom prst="rect">
            <a:avLst/>
          </a:prstGeom>
        </p:spPr>
      </p:pic>
      <p:sp>
        <p:nvSpPr>
          <p:cNvPr id="3" name="Content Placeholder 2">
            <a:extLst>
              <a:ext uri="{FF2B5EF4-FFF2-40B4-BE49-F238E27FC236}">
                <a16:creationId xmlns:a16="http://schemas.microsoft.com/office/drawing/2014/main" id="{D0BDEA81-C967-4950-BA65-FA3E5AA4D8AA}"/>
              </a:ext>
            </a:extLst>
          </p:cNvPr>
          <p:cNvSpPr>
            <a:spLocks noGrp="1"/>
          </p:cNvSpPr>
          <p:nvPr>
            <p:ph idx="1"/>
          </p:nvPr>
        </p:nvSpPr>
        <p:spPr>
          <a:xfrm>
            <a:off x="838200" y="5622708"/>
            <a:ext cx="10918371" cy="554254"/>
          </a:xfrm>
        </p:spPr>
        <p:txBody>
          <a:bodyPr>
            <a:normAutofit/>
          </a:bodyPr>
          <a:lstStyle/>
          <a:p>
            <a:r>
              <a:rPr lang="en-US" sz="1400" dirty="0"/>
              <a:t>1</a:t>
            </a:r>
          </a:p>
        </p:txBody>
      </p:sp>
    </p:spTree>
    <p:extLst>
      <p:ext uri="{BB962C8B-B14F-4D97-AF65-F5344CB8AC3E}">
        <p14:creationId xmlns:p14="http://schemas.microsoft.com/office/powerpoint/2010/main" val="8622464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3AC00-068D-46E4-B8A4-C64FBC1B97D1}"/>
              </a:ext>
            </a:extLst>
          </p:cNvPr>
          <p:cNvSpPr>
            <a:spLocks noGrp="1"/>
          </p:cNvSpPr>
          <p:nvPr>
            <p:ph type="title"/>
          </p:nvPr>
        </p:nvSpPr>
        <p:spPr/>
        <p:txBody>
          <a:bodyPr/>
          <a:lstStyle/>
          <a:p>
            <a:r>
              <a:rPr lang="en-US" dirty="0"/>
              <a:t>FIRE</a:t>
            </a:r>
          </a:p>
        </p:txBody>
      </p:sp>
      <p:sp>
        <p:nvSpPr>
          <p:cNvPr id="3" name="Content Placeholder 2">
            <a:extLst>
              <a:ext uri="{FF2B5EF4-FFF2-40B4-BE49-F238E27FC236}">
                <a16:creationId xmlns:a16="http://schemas.microsoft.com/office/drawing/2014/main" id="{748CC9BE-2A3B-4FD8-9F7A-932109208FD9}"/>
              </a:ext>
            </a:extLst>
          </p:cNvPr>
          <p:cNvSpPr>
            <a:spLocks noGrp="1"/>
          </p:cNvSpPr>
          <p:nvPr>
            <p:ph idx="1"/>
          </p:nvPr>
        </p:nvSpPr>
        <p:spPr>
          <a:xfrm>
            <a:off x="838200" y="1595940"/>
            <a:ext cx="10515600" cy="5026241"/>
          </a:xfrm>
        </p:spPr>
        <p:txBody>
          <a:bodyPr>
            <a:normAutofit/>
          </a:bodyPr>
          <a:lstStyle/>
          <a:p>
            <a:r>
              <a:rPr lang="en-US" b="1" dirty="0">
                <a:solidFill>
                  <a:srgbClr val="0070C0"/>
                </a:solidFill>
              </a:rPr>
              <a:t>Earn a good income </a:t>
            </a:r>
          </a:p>
          <a:p>
            <a:pPr lvl="1"/>
            <a:r>
              <a:rPr lang="en-US" dirty="0"/>
              <a:t>Income is not the primary obstacle to early retirement</a:t>
            </a:r>
          </a:p>
          <a:p>
            <a:pPr lvl="1">
              <a:spcAft>
                <a:spcPts val="1800"/>
              </a:spcAft>
            </a:pPr>
            <a:r>
              <a:rPr lang="en-US" dirty="0"/>
              <a:t>The biggest obstacle is spending</a:t>
            </a:r>
          </a:p>
          <a:p>
            <a:r>
              <a:rPr lang="en-US" b="1" dirty="0">
                <a:solidFill>
                  <a:srgbClr val="0070C0"/>
                </a:solidFill>
              </a:rPr>
              <a:t>Save 50% or more of income</a:t>
            </a:r>
          </a:p>
          <a:p>
            <a:pPr lvl="1">
              <a:spcAft>
                <a:spcPts val="1800"/>
              </a:spcAft>
            </a:pPr>
            <a:r>
              <a:rPr lang="en-US" dirty="0"/>
              <a:t>Live frugally for the first five years of professional life</a:t>
            </a:r>
          </a:p>
          <a:p>
            <a:pPr>
              <a:spcAft>
                <a:spcPts val="1800"/>
              </a:spcAft>
            </a:pPr>
            <a:r>
              <a:rPr lang="en-US" b="1" dirty="0">
                <a:solidFill>
                  <a:srgbClr val="0070C0"/>
                </a:solidFill>
              </a:rPr>
              <a:t>Max out retirement accounts</a:t>
            </a:r>
          </a:p>
          <a:p>
            <a:r>
              <a:rPr lang="en-US" b="1" dirty="0">
                <a:solidFill>
                  <a:srgbClr val="0070C0"/>
                </a:solidFill>
              </a:rPr>
              <a:t>Invest wisely</a:t>
            </a:r>
          </a:p>
          <a:p>
            <a:pPr lvl="1"/>
            <a:r>
              <a:rPr lang="en-US" dirty="0"/>
              <a:t>Utilize low-cost index funds (Vanguard, Fidelity)</a:t>
            </a:r>
          </a:p>
          <a:p>
            <a:pPr lvl="1"/>
            <a:r>
              <a:rPr lang="en-US" dirty="0"/>
              <a:t>Create a diversified investment portfolio</a:t>
            </a:r>
          </a:p>
        </p:txBody>
      </p:sp>
    </p:spTree>
    <p:extLst>
      <p:ext uri="{BB962C8B-B14F-4D97-AF65-F5344CB8AC3E}">
        <p14:creationId xmlns:p14="http://schemas.microsoft.com/office/powerpoint/2010/main" val="15366040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6EC79BE-1C72-4EF3-AB42-A1BA79F91549}"/>
              </a:ext>
            </a:extLst>
          </p:cNvPr>
          <p:cNvGrpSpPr/>
          <p:nvPr/>
        </p:nvGrpSpPr>
        <p:grpSpPr>
          <a:xfrm>
            <a:off x="1209734" y="266937"/>
            <a:ext cx="9484139" cy="5871396"/>
            <a:chOff x="2032000" y="719666"/>
            <a:chExt cx="8128000" cy="5418667"/>
          </a:xfrm>
        </p:grpSpPr>
        <p:graphicFrame>
          <p:nvGraphicFramePr>
            <p:cNvPr id="4" name="Diagram 3">
              <a:extLst>
                <a:ext uri="{FF2B5EF4-FFF2-40B4-BE49-F238E27FC236}">
                  <a16:creationId xmlns:a16="http://schemas.microsoft.com/office/drawing/2014/main" id="{3339B894-28C5-42F7-8258-4E85D52EE604}"/>
                </a:ext>
              </a:extLst>
            </p:cNvPr>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close up of a sign&#10;&#10;Description generated with very high confidence">
              <a:extLst>
                <a:ext uri="{FF2B5EF4-FFF2-40B4-BE49-F238E27FC236}">
                  <a16:creationId xmlns:a16="http://schemas.microsoft.com/office/drawing/2014/main" id="{E5F87F29-204C-447A-82B2-E93A44A8B3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1549" y="1495418"/>
              <a:ext cx="2289907" cy="2082352"/>
            </a:xfrm>
            <a:prstGeom prst="rect">
              <a:avLst/>
            </a:prstGeom>
          </p:spPr>
        </p:pic>
        <p:pic>
          <p:nvPicPr>
            <p:cNvPr id="7" name="Picture 6">
              <a:extLst>
                <a:ext uri="{FF2B5EF4-FFF2-40B4-BE49-F238E27FC236}">
                  <a16:creationId xmlns:a16="http://schemas.microsoft.com/office/drawing/2014/main" id="{3E4F3F76-7C62-46E2-842E-AF49024189E4}"/>
                </a:ext>
              </a:extLst>
            </p:cNvPr>
            <p:cNvPicPr>
              <a:picLocks noChangeAspect="1"/>
            </p:cNvPicPr>
            <p:nvPr/>
          </p:nvPicPr>
          <p:blipFill rotWithShape="1">
            <a:blip r:embed="rId8"/>
            <a:srcRect l="15573" t="13439" r="61640" b="76720"/>
            <a:stretch/>
          </p:blipFill>
          <p:spPr>
            <a:xfrm>
              <a:off x="7815943" y="2206170"/>
              <a:ext cx="2344057" cy="674915"/>
            </a:xfrm>
            <a:prstGeom prst="rect">
              <a:avLst/>
            </a:prstGeom>
          </p:spPr>
        </p:pic>
      </p:grpSp>
      <p:sp>
        <p:nvSpPr>
          <p:cNvPr id="9" name="TextBox 8">
            <a:extLst>
              <a:ext uri="{FF2B5EF4-FFF2-40B4-BE49-F238E27FC236}">
                <a16:creationId xmlns:a16="http://schemas.microsoft.com/office/drawing/2014/main" id="{A2A60EEA-FBFB-4B45-AC0B-62095D309BEA}"/>
              </a:ext>
            </a:extLst>
          </p:cNvPr>
          <p:cNvSpPr txBox="1"/>
          <p:nvPr/>
        </p:nvSpPr>
        <p:spPr>
          <a:xfrm>
            <a:off x="1283567" y="6042991"/>
            <a:ext cx="9658541" cy="461665"/>
          </a:xfrm>
          <a:prstGeom prst="rect">
            <a:avLst/>
          </a:prstGeom>
          <a:noFill/>
        </p:spPr>
        <p:txBody>
          <a:bodyPr wrap="none" rtlCol="0">
            <a:spAutoFit/>
          </a:bodyPr>
          <a:lstStyle/>
          <a:p>
            <a:r>
              <a:rPr lang="en-US" sz="2400" dirty="0"/>
              <a:t>mrmoneymustache.com      whitecoatinvestor.com     passiveincomemd.com</a:t>
            </a:r>
          </a:p>
        </p:txBody>
      </p:sp>
      <p:pic>
        <p:nvPicPr>
          <p:cNvPr id="10" name="Picture 9">
            <a:extLst>
              <a:ext uri="{FF2B5EF4-FFF2-40B4-BE49-F238E27FC236}">
                <a16:creationId xmlns:a16="http://schemas.microsoft.com/office/drawing/2014/main" id="{065797BC-1A90-43E8-9B6A-777A5EC7328E}"/>
              </a:ext>
            </a:extLst>
          </p:cNvPr>
          <p:cNvPicPr>
            <a:picLocks noChangeAspect="1"/>
          </p:cNvPicPr>
          <p:nvPr/>
        </p:nvPicPr>
        <p:blipFill rotWithShape="1">
          <a:blip r:embed="rId9"/>
          <a:srcRect l="34080" t="9520" r="35112" b="53229"/>
          <a:stretch/>
        </p:blipFill>
        <p:spPr>
          <a:xfrm>
            <a:off x="1357659" y="1126593"/>
            <a:ext cx="2680681" cy="2256332"/>
          </a:xfrm>
          <a:prstGeom prst="rect">
            <a:avLst/>
          </a:prstGeom>
        </p:spPr>
      </p:pic>
    </p:spTree>
    <p:extLst>
      <p:ext uri="{BB962C8B-B14F-4D97-AF65-F5344CB8AC3E}">
        <p14:creationId xmlns:p14="http://schemas.microsoft.com/office/powerpoint/2010/main" val="36668412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E713E7-39E2-47AC-8861-F3C81D5C8B70}"/>
              </a:ext>
            </a:extLst>
          </p:cNvPr>
          <p:cNvPicPr>
            <a:picLocks noChangeAspect="1"/>
          </p:cNvPicPr>
          <p:nvPr/>
        </p:nvPicPr>
        <p:blipFill rotWithShape="1">
          <a:blip r:embed="rId2"/>
          <a:srcRect l="7954" t="3809" r="9788" b="5079"/>
          <a:stretch/>
        </p:blipFill>
        <p:spPr>
          <a:xfrm>
            <a:off x="1451429" y="-1308"/>
            <a:ext cx="9289142" cy="6859308"/>
          </a:xfrm>
          <a:prstGeom prst="rect">
            <a:avLst/>
          </a:prstGeom>
        </p:spPr>
      </p:pic>
    </p:spTree>
    <p:extLst>
      <p:ext uri="{BB962C8B-B14F-4D97-AF65-F5344CB8AC3E}">
        <p14:creationId xmlns:p14="http://schemas.microsoft.com/office/powerpoint/2010/main" val="25886846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22B142-FD39-4A4A-B481-EAFBB758CA37}"/>
              </a:ext>
            </a:extLst>
          </p:cNvPr>
          <p:cNvPicPr>
            <a:picLocks noChangeAspect="1"/>
          </p:cNvPicPr>
          <p:nvPr/>
        </p:nvPicPr>
        <p:blipFill rotWithShape="1">
          <a:blip r:embed="rId2"/>
          <a:srcRect l="6403" t="10370" r="7742" b="6244"/>
          <a:stretch/>
        </p:blipFill>
        <p:spPr>
          <a:xfrm>
            <a:off x="954314" y="99790"/>
            <a:ext cx="10283371" cy="6658420"/>
          </a:xfrm>
          <a:prstGeom prst="rect">
            <a:avLst/>
          </a:prstGeom>
        </p:spPr>
      </p:pic>
    </p:spTree>
    <p:extLst>
      <p:ext uri="{BB962C8B-B14F-4D97-AF65-F5344CB8AC3E}">
        <p14:creationId xmlns:p14="http://schemas.microsoft.com/office/powerpoint/2010/main" val="42124847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A8B31E-EFF2-4905-8FAB-637FDD7910D6}"/>
              </a:ext>
            </a:extLst>
          </p:cNvPr>
          <p:cNvPicPr>
            <a:picLocks noChangeAspect="1"/>
          </p:cNvPicPr>
          <p:nvPr/>
        </p:nvPicPr>
        <p:blipFill rotWithShape="1">
          <a:blip r:embed="rId2"/>
          <a:srcRect l="8307" t="16719" r="7813" b="19365"/>
          <a:stretch/>
        </p:blipFill>
        <p:spPr>
          <a:xfrm>
            <a:off x="295885" y="783770"/>
            <a:ext cx="11600230" cy="5892801"/>
          </a:xfrm>
          <a:prstGeom prst="rect">
            <a:avLst/>
          </a:prstGeom>
        </p:spPr>
      </p:pic>
      <p:sp>
        <p:nvSpPr>
          <p:cNvPr id="3" name="Title 2">
            <a:extLst>
              <a:ext uri="{FF2B5EF4-FFF2-40B4-BE49-F238E27FC236}">
                <a16:creationId xmlns:a16="http://schemas.microsoft.com/office/drawing/2014/main" id="{F512FB5C-3B50-4116-9561-CA90B36DA67F}"/>
              </a:ext>
            </a:extLst>
          </p:cNvPr>
          <p:cNvSpPr>
            <a:spLocks noGrp="1"/>
          </p:cNvSpPr>
          <p:nvPr>
            <p:ph type="title"/>
          </p:nvPr>
        </p:nvSpPr>
        <p:spPr>
          <a:xfrm>
            <a:off x="838200" y="0"/>
            <a:ext cx="10515600" cy="1325563"/>
          </a:xfrm>
        </p:spPr>
        <p:txBody>
          <a:bodyPr/>
          <a:lstStyle/>
          <a:p>
            <a:pPr algn="ctr"/>
            <a:r>
              <a:rPr lang="en-US" b="1" dirty="0">
                <a:solidFill>
                  <a:srgbClr val="0070C0"/>
                </a:solidFill>
              </a:rPr>
              <a:t>What is your time horizon?</a:t>
            </a:r>
          </a:p>
        </p:txBody>
      </p:sp>
    </p:spTree>
    <p:extLst>
      <p:ext uri="{BB962C8B-B14F-4D97-AF65-F5344CB8AC3E}">
        <p14:creationId xmlns:p14="http://schemas.microsoft.com/office/powerpoint/2010/main" val="22630357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4B4AF7-88AE-4B21-BDAC-35D7F561D597}"/>
              </a:ext>
            </a:extLst>
          </p:cNvPr>
          <p:cNvPicPr>
            <a:picLocks noChangeAspect="1"/>
          </p:cNvPicPr>
          <p:nvPr/>
        </p:nvPicPr>
        <p:blipFill rotWithShape="1">
          <a:blip r:embed="rId2"/>
          <a:srcRect l="8166" t="10899" r="10776" b="33122"/>
          <a:stretch/>
        </p:blipFill>
        <p:spPr>
          <a:xfrm>
            <a:off x="329382" y="239485"/>
            <a:ext cx="11680149" cy="5377544"/>
          </a:xfrm>
          <a:prstGeom prst="rect">
            <a:avLst/>
          </a:prstGeom>
        </p:spPr>
      </p:pic>
    </p:spTree>
    <p:extLst>
      <p:ext uri="{BB962C8B-B14F-4D97-AF65-F5344CB8AC3E}">
        <p14:creationId xmlns:p14="http://schemas.microsoft.com/office/powerpoint/2010/main" val="36184350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FF0C00-0D62-45F9-A866-361290432B92}"/>
              </a:ext>
            </a:extLst>
          </p:cNvPr>
          <p:cNvPicPr>
            <a:picLocks noChangeAspect="1"/>
          </p:cNvPicPr>
          <p:nvPr/>
        </p:nvPicPr>
        <p:blipFill rotWithShape="1">
          <a:blip r:embed="rId2"/>
          <a:srcRect l="13598" t="10053" r="13316" b="11005"/>
          <a:stretch/>
        </p:blipFill>
        <p:spPr>
          <a:xfrm>
            <a:off x="1618342" y="204740"/>
            <a:ext cx="8955315" cy="6448519"/>
          </a:xfrm>
          <a:prstGeom prst="rect">
            <a:avLst/>
          </a:prstGeom>
        </p:spPr>
      </p:pic>
    </p:spTree>
    <p:extLst>
      <p:ext uri="{BB962C8B-B14F-4D97-AF65-F5344CB8AC3E}">
        <p14:creationId xmlns:p14="http://schemas.microsoft.com/office/powerpoint/2010/main" val="38296735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A8835A-39FF-42FC-8589-3FB9DB1FD90D}"/>
              </a:ext>
            </a:extLst>
          </p:cNvPr>
          <p:cNvSpPr>
            <a:spLocks noGrp="1"/>
          </p:cNvSpPr>
          <p:nvPr>
            <p:ph type="title"/>
          </p:nvPr>
        </p:nvSpPr>
        <p:spPr>
          <a:xfrm>
            <a:off x="863029" y="1012004"/>
            <a:ext cx="3416158" cy="4795408"/>
          </a:xfrm>
        </p:spPr>
        <p:txBody>
          <a:bodyPr>
            <a:normAutofit/>
          </a:bodyPr>
          <a:lstStyle/>
          <a:p>
            <a:r>
              <a:rPr lang="en-US" altLang="en-US">
                <a:solidFill>
                  <a:srgbClr val="FFFFFF"/>
                </a:solidFill>
                <a:latin typeface="Arial" panose="020B0604020202020204" pitchFamily="34" charset="0"/>
              </a:rPr>
              <a:t>Wealth Building</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id="{1E4A86BC-E86A-470E-99DA-257A9ADD6106}"/>
              </a:ext>
            </a:extLst>
          </p:cNvPr>
          <p:cNvGraphicFramePr>
            <a:graphicFrameLocks noGrp="1"/>
          </p:cNvGraphicFramePr>
          <p:nvPr>
            <p:ph idx="1"/>
            <p:extLst>
              <p:ext uri="{D42A27DB-BD31-4B8C-83A1-F6EECF244321}">
                <p14:modId xmlns:p14="http://schemas.microsoft.com/office/powerpoint/2010/main" val="233488229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73714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21C0A0-7C0E-4CA1-ACB5-2A59BF1187BD}"/>
              </a:ext>
            </a:extLst>
          </p:cNvPr>
          <p:cNvPicPr>
            <a:picLocks noChangeAspect="1"/>
          </p:cNvPicPr>
          <p:nvPr/>
        </p:nvPicPr>
        <p:blipFill rotWithShape="1">
          <a:blip r:embed="rId2"/>
          <a:srcRect l="13984" t="17070" r="23904" b="4349"/>
          <a:stretch/>
        </p:blipFill>
        <p:spPr>
          <a:xfrm>
            <a:off x="1516348" y="0"/>
            <a:ext cx="7932531" cy="6690780"/>
          </a:xfrm>
          <a:prstGeom prst="rect">
            <a:avLst/>
          </a:prstGeom>
        </p:spPr>
      </p:pic>
    </p:spTree>
    <p:extLst>
      <p:ext uri="{BB962C8B-B14F-4D97-AF65-F5344CB8AC3E}">
        <p14:creationId xmlns:p14="http://schemas.microsoft.com/office/powerpoint/2010/main" val="37890999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97B63E7E-E4E2-4A2C-9DF8-F83E504A65F3}"/>
              </a:ext>
            </a:extLst>
          </p:cNvPr>
          <p:cNvSpPr>
            <a:spLocks noGrp="1"/>
          </p:cNvSpPr>
          <p:nvPr>
            <p:ph type="ctrTitle"/>
          </p:nvPr>
        </p:nvSpPr>
        <p:spPr>
          <a:xfrm>
            <a:off x="838199" y="4525347"/>
            <a:ext cx="6801321" cy="1737360"/>
          </a:xfrm>
        </p:spPr>
        <p:txBody>
          <a:bodyPr anchor="ctr">
            <a:normAutofit/>
          </a:bodyPr>
          <a:lstStyle/>
          <a:p>
            <a:pPr algn="r"/>
            <a:r>
              <a:rPr lang="en-US" dirty="0"/>
              <a:t>Practice </a:t>
            </a:r>
            <a:br>
              <a:rPr lang="en-US" dirty="0"/>
            </a:br>
            <a:r>
              <a:rPr lang="en-US" dirty="0"/>
              <a:t>Wealth Building</a:t>
            </a:r>
          </a:p>
        </p:txBody>
      </p:sp>
      <p:sp>
        <p:nvSpPr>
          <p:cNvPr id="4" name="Subtitle 3">
            <a:extLst>
              <a:ext uri="{FF2B5EF4-FFF2-40B4-BE49-F238E27FC236}">
                <a16:creationId xmlns:a16="http://schemas.microsoft.com/office/drawing/2014/main" id="{8F5691E5-D0A0-4323-AF9D-88A65C9F7415}"/>
              </a:ext>
            </a:extLst>
          </p:cNvPr>
          <p:cNvSpPr>
            <a:spLocks noGrp="1"/>
          </p:cNvSpPr>
          <p:nvPr>
            <p:ph type="subTitle" idx="1"/>
          </p:nvPr>
        </p:nvSpPr>
        <p:spPr>
          <a:xfrm>
            <a:off x="7961258" y="4525347"/>
            <a:ext cx="3258675" cy="1737360"/>
          </a:xfrm>
        </p:spPr>
        <p:txBody>
          <a:bodyPr anchor="ctr">
            <a:normAutofit/>
          </a:bodyPr>
          <a:lstStyle/>
          <a:p>
            <a:pPr algn="l"/>
            <a:r>
              <a:rPr lang="en-US"/>
              <a:t>How do you get there?</a:t>
            </a:r>
          </a:p>
        </p:txBody>
      </p:sp>
      <p:sp>
        <p:nvSpPr>
          <p:cNvPr id="11" name="Oval 10">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5052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98505B4-C569-4795-8A66-1B9E31606D27}"/>
              </a:ext>
            </a:extLst>
          </p:cNvPr>
          <p:cNvSpPr>
            <a:spLocks noGrp="1"/>
          </p:cNvSpPr>
          <p:nvPr>
            <p:ph type="title"/>
          </p:nvPr>
        </p:nvSpPr>
        <p:spPr>
          <a:xfrm>
            <a:off x="640079" y="2053641"/>
            <a:ext cx="3669161" cy="2760098"/>
          </a:xfrm>
        </p:spPr>
        <p:txBody>
          <a:bodyPr>
            <a:normAutofit/>
          </a:bodyPr>
          <a:lstStyle/>
          <a:p>
            <a:pPr algn="ctr"/>
            <a:r>
              <a:rPr lang="en-US" b="1" dirty="0">
                <a:solidFill>
                  <a:srgbClr val="FFFFFF"/>
                </a:solidFill>
              </a:rPr>
              <a:t>Reality Check</a:t>
            </a:r>
            <a:br>
              <a:rPr lang="en-US" b="1" dirty="0">
                <a:solidFill>
                  <a:srgbClr val="FFFFFF"/>
                </a:solidFill>
              </a:rPr>
            </a:br>
            <a:r>
              <a:rPr lang="en-US" sz="2800" b="1" dirty="0">
                <a:solidFill>
                  <a:srgbClr val="FFFFFF"/>
                </a:solidFill>
              </a:rPr>
              <a:t>(GAP Analysis)</a:t>
            </a:r>
          </a:p>
        </p:txBody>
      </p:sp>
      <p:sp>
        <p:nvSpPr>
          <p:cNvPr id="3" name="Content Placeholder 2">
            <a:extLst>
              <a:ext uri="{FF2B5EF4-FFF2-40B4-BE49-F238E27FC236}">
                <a16:creationId xmlns:a16="http://schemas.microsoft.com/office/drawing/2014/main" id="{4E7C8B14-5CC8-4C75-92E8-E17024E2283F}"/>
              </a:ext>
            </a:extLst>
          </p:cNvPr>
          <p:cNvSpPr>
            <a:spLocks noGrp="1"/>
          </p:cNvSpPr>
          <p:nvPr>
            <p:ph idx="1"/>
          </p:nvPr>
        </p:nvSpPr>
        <p:spPr>
          <a:xfrm>
            <a:off x="6090574" y="801866"/>
            <a:ext cx="5306084" cy="5230634"/>
          </a:xfrm>
        </p:spPr>
        <p:txBody>
          <a:bodyPr anchor="ctr">
            <a:noAutofit/>
          </a:bodyPr>
          <a:lstStyle/>
          <a:p>
            <a:r>
              <a:rPr lang="en-US" dirty="0">
                <a:solidFill>
                  <a:srgbClr val="000000"/>
                </a:solidFill>
              </a:rPr>
              <a:t>Calculate your personal net worth (after tax)</a:t>
            </a:r>
          </a:p>
          <a:p>
            <a:r>
              <a:rPr lang="en-US" dirty="0">
                <a:solidFill>
                  <a:srgbClr val="000000"/>
                </a:solidFill>
              </a:rPr>
              <a:t>Determine income needed in retirement (inflation adjusted)</a:t>
            </a:r>
          </a:p>
          <a:p>
            <a:r>
              <a:rPr lang="en-US" dirty="0">
                <a:solidFill>
                  <a:srgbClr val="000000"/>
                </a:solidFill>
              </a:rPr>
              <a:t>Determine the size of the retirement fund needed to support the required income</a:t>
            </a:r>
          </a:p>
          <a:p>
            <a:r>
              <a:rPr lang="en-US" dirty="0">
                <a:solidFill>
                  <a:srgbClr val="000000"/>
                </a:solidFill>
              </a:rPr>
              <a:t>Calculate the GAP between your retirement fund target and your current net worth</a:t>
            </a:r>
          </a:p>
          <a:p>
            <a:r>
              <a:rPr lang="en-US" dirty="0">
                <a:solidFill>
                  <a:srgbClr val="000000"/>
                </a:solidFill>
              </a:rPr>
              <a:t>How many years to retirement? Time to build additional wealth</a:t>
            </a:r>
          </a:p>
          <a:p>
            <a:r>
              <a:rPr lang="en-US" dirty="0">
                <a:solidFill>
                  <a:srgbClr val="000000"/>
                </a:solidFill>
              </a:rPr>
              <a:t>Create a plan to cover the GAP</a:t>
            </a:r>
          </a:p>
        </p:txBody>
      </p:sp>
    </p:spTree>
    <p:extLst>
      <p:ext uri="{BB962C8B-B14F-4D97-AF65-F5344CB8AC3E}">
        <p14:creationId xmlns:p14="http://schemas.microsoft.com/office/powerpoint/2010/main" val="7322822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05929421-8EEF-437D-B71B-2249CB185697}"/>
              </a:ext>
            </a:extLst>
          </p:cNvPr>
          <p:cNvSpPr>
            <a:spLocks noGrp="1"/>
          </p:cNvSpPr>
          <p:nvPr>
            <p:ph type="title"/>
          </p:nvPr>
        </p:nvSpPr>
        <p:spPr>
          <a:xfrm>
            <a:off x="2555631" y="1441938"/>
            <a:ext cx="7080738" cy="3974124"/>
          </a:xfrm>
        </p:spPr>
        <p:txBody>
          <a:bodyPr>
            <a:normAutofit/>
          </a:bodyPr>
          <a:lstStyle/>
          <a:p>
            <a:pPr algn="ctr"/>
            <a:r>
              <a:rPr lang="en-US" sz="5400" b="1" dirty="0">
                <a:solidFill>
                  <a:schemeClr val="bg1">
                    <a:lumMod val="95000"/>
                    <a:lumOff val="5000"/>
                  </a:schemeClr>
                </a:solidFill>
              </a:rPr>
              <a:t>The Practice is the Driver </a:t>
            </a:r>
            <a:br>
              <a:rPr lang="en-US" sz="5400" b="1" dirty="0">
                <a:solidFill>
                  <a:schemeClr val="bg1">
                    <a:lumMod val="95000"/>
                    <a:lumOff val="5000"/>
                  </a:schemeClr>
                </a:solidFill>
              </a:rPr>
            </a:br>
            <a:r>
              <a:rPr lang="en-US" sz="5400" b="1" dirty="0">
                <a:solidFill>
                  <a:schemeClr val="bg1">
                    <a:lumMod val="95000"/>
                    <a:lumOff val="5000"/>
                  </a:schemeClr>
                </a:solidFill>
              </a:rPr>
              <a:t>of all Wealth for an OD</a:t>
            </a:r>
          </a:p>
        </p:txBody>
      </p:sp>
    </p:spTree>
    <p:extLst>
      <p:ext uri="{BB962C8B-B14F-4D97-AF65-F5344CB8AC3E}">
        <p14:creationId xmlns:p14="http://schemas.microsoft.com/office/powerpoint/2010/main" val="3223410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D660B5-529F-488D-8062-4B607472C1AE}"/>
              </a:ext>
            </a:extLst>
          </p:cNvPr>
          <p:cNvPicPr>
            <a:picLocks noChangeAspect="1"/>
          </p:cNvPicPr>
          <p:nvPr/>
        </p:nvPicPr>
        <p:blipFill rotWithShape="1">
          <a:blip r:embed="rId2"/>
          <a:srcRect l="25521" t="9418" r="25237" b="4444"/>
          <a:stretch/>
        </p:blipFill>
        <p:spPr>
          <a:xfrm>
            <a:off x="3683000" y="475343"/>
            <a:ext cx="4826000" cy="59073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09011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C561826-1E45-4262-B91B-3426810DBFDB}"/>
              </a:ext>
            </a:extLst>
          </p:cNvPr>
          <p:cNvGrpSpPr/>
          <p:nvPr/>
        </p:nvGrpSpPr>
        <p:grpSpPr>
          <a:xfrm>
            <a:off x="261937" y="233135"/>
            <a:ext cx="11668126" cy="4586515"/>
            <a:chOff x="0" y="671284"/>
            <a:chExt cx="13364143" cy="5515431"/>
          </a:xfrm>
        </p:grpSpPr>
        <p:pic>
          <p:nvPicPr>
            <p:cNvPr id="2" name="Picture 1">
              <a:extLst>
                <a:ext uri="{FF2B5EF4-FFF2-40B4-BE49-F238E27FC236}">
                  <a16:creationId xmlns:a16="http://schemas.microsoft.com/office/drawing/2014/main" id="{222BD15F-4F68-42E4-A7ED-FD2DB3B2EC61}"/>
                </a:ext>
              </a:extLst>
            </p:cNvPr>
            <p:cNvPicPr>
              <a:picLocks noChangeAspect="1"/>
            </p:cNvPicPr>
            <p:nvPr/>
          </p:nvPicPr>
          <p:blipFill rotWithShape="1">
            <a:blip r:embed="rId2"/>
            <a:srcRect l="20018" t="9948" r="14304" b="9629"/>
            <a:stretch/>
          </p:blipFill>
          <p:spPr>
            <a:xfrm>
              <a:off x="0" y="671285"/>
              <a:ext cx="6756400" cy="5515430"/>
            </a:xfrm>
            <a:prstGeom prst="rect">
              <a:avLst/>
            </a:prstGeom>
          </p:spPr>
        </p:pic>
        <p:pic>
          <p:nvPicPr>
            <p:cNvPr id="3" name="Picture 2">
              <a:extLst>
                <a:ext uri="{FF2B5EF4-FFF2-40B4-BE49-F238E27FC236}">
                  <a16:creationId xmlns:a16="http://schemas.microsoft.com/office/drawing/2014/main" id="{8FBB5745-DFF2-4266-A814-A672A5EA3046}"/>
                </a:ext>
              </a:extLst>
            </p:cNvPr>
            <p:cNvPicPr>
              <a:picLocks noChangeAspect="1"/>
            </p:cNvPicPr>
            <p:nvPr/>
          </p:nvPicPr>
          <p:blipFill rotWithShape="1">
            <a:blip r:embed="rId3"/>
            <a:srcRect l="14586" t="12804" r="20723" b="7513"/>
            <a:stretch/>
          </p:blipFill>
          <p:spPr>
            <a:xfrm>
              <a:off x="6727372" y="671284"/>
              <a:ext cx="6636771" cy="5449824"/>
            </a:xfrm>
            <a:prstGeom prst="rect">
              <a:avLst/>
            </a:prstGeom>
          </p:spPr>
        </p:pic>
      </p:grpSp>
      <p:pic>
        <p:nvPicPr>
          <p:cNvPr id="5" name="Picture 4">
            <a:extLst>
              <a:ext uri="{FF2B5EF4-FFF2-40B4-BE49-F238E27FC236}">
                <a16:creationId xmlns:a16="http://schemas.microsoft.com/office/drawing/2014/main" id="{D14AA77B-F730-49E2-B70D-A4B25B5A9601}"/>
              </a:ext>
            </a:extLst>
          </p:cNvPr>
          <p:cNvPicPr>
            <a:picLocks noChangeAspect="1"/>
          </p:cNvPicPr>
          <p:nvPr/>
        </p:nvPicPr>
        <p:blipFill rotWithShape="1">
          <a:blip r:embed="rId4"/>
          <a:srcRect l="25521" t="9418" r="25237" b="4444"/>
          <a:stretch/>
        </p:blipFill>
        <p:spPr>
          <a:xfrm>
            <a:off x="9512300" y="4765093"/>
            <a:ext cx="1487004" cy="18201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16087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ipart&#10;&#10;Description generated with very high confidence">
            <a:extLst>
              <a:ext uri="{FF2B5EF4-FFF2-40B4-BE49-F238E27FC236}">
                <a16:creationId xmlns:a16="http://schemas.microsoft.com/office/drawing/2014/main" id="{C1E2CA89-181E-4470-B730-D4673ADB27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88" y="1552643"/>
            <a:ext cx="10539966" cy="5237519"/>
          </a:xfrm>
          <a:prstGeom prst="rect">
            <a:avLst/>
          </a:prstGeom>
        </p:spPr>
      </p:pic>
      <p:sp>
        <p:nvSpPr>
          <p:cNvPr id="6" name="Rectangle 5">
            <a:extLst>
              <a:ext uri="{FF2B5EF4-FFF2-40B4-BE49-F238E27FC236}">
                <a16:creationId xmlns:a16="http://schemas.microsoft.com/office/drawing/2014/main" id="{BD08BD53-B403-4C35-9AB5-4C5E05CC9A3E}"/>
              </a:ext>
            </a:extLst>
          </p:cNvPr>
          <p:cNvSpPr/>
          <p:nvPr/>
        </p:nvSpPr>
        <p:spPr>
          <a:xfrm>
            <a:off x="10882242" y="4979031"/>
            <a:ext cx="863600" cy="1005840"/>
          </a:xfrm>
          <a:prstGeom prst="rect">
            <a:avLst/>
          </a:prstGeom>
          <a:solidFill>
            <a:srgbClr val="388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t>S</a:t>
            </a:r>
          </a:p>
        </p:txBody>
      </p:sp>
      <p:sp>
        <p:nvSpPr>
          <p:cNvPr id="7" name="TextBox 6">
            <a:extLst>
              <a:ext uri="{FF2B5EF4-FFF2-40B4-BE49-F238E27FC236}">
                <a16:creationId xmlns:a16="http://schemas.microsoft.com/office/drawing/2014/main" id="{EF54A369-1F7C-40DE-A377-D014E55DC989}"/>
              </a:ext>
            </a:extLst>
          </p:cNvPr>
          <p:cNvSpPr txBox="1"/>
          <p:nvPr/>
        </p:nvSpPr>
        <p:spPr>
          <a:xfrm>
            <a:off x="7812308" y="488437"/>
            <a:ext cx="3571940" cy="3539430"/>
          </a:xfrm>
          <a:prstGeom prst="rect">
            <a:avLst/>
          </a:prstGeom>
          <a:noFill/>
        </p:spPr>
        <p:txBody>
          <a:bodyPr wrap="none" rtlCol="0">
            <a:spAutoFit/>
          </a:bodyPr>
          <a:lstStyle/>
          <a:p>
            <a:r>
              <a:rPr lang="en-US" sz="3200" dirty="0"/>
              <a:t>Gross Profit</a:t>
            </a:r>
          </a:p>
          <a:p>
            <a:r>
              <a:rPr lang="en-US" sz="3200" dirty="0"/>
              <a:t>EBITDA</a:t>
            </a:r>
          </a:p>
          <a:p>
            <a:r>
              <a:rPr lang="en-US" sz="3200" dirty="0"/>
              <a:t>Net</a:t>
            </a:r>
          </a:p>
          <a:p>
            <a:r>
              <a:rPr lang="en-US" sz="3200" dirty="0"/>
              <a:t>Optometric Net</a:t>
            </a:r>
          </a:p>
          <a:p>
            <a:r>
              <a:rPr lang="en-US" sz="3200" dirty="0"/>
              <a:t>True Net</a:t>
            </a:r>
          </a:p>
          <a:p>
            <a:r>
              <a:rPr lang="en-US" sz="3200" dirty="0"/>
              <a:t>Practice Efficiency</a:t>
            </a:r>
          </a:p>
          <a:p>
            <a:r>
              <a:rPr lang="en-US" sz="3200" dirty="0"/>
              <a:t>Doctor Effectiveness</a:t>
            </a:r>
          </a:p>
        </p:txBody>
      </p:sp>
    </p:spTree>
    <p:extLst>
      <p:ext uri="{BB962C8B-B14F-4D97-AF65-F5344CB8AC3E}">
        <p14:creationId xmlns:p14="http://schemas.microsoft.com/office/powerpoint/2010/main" val="25181489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board&#10;&#10;Description generated with very high confidence">
            <a:extLst>
              <a:ext uri="{FF2B5EF4-FFF2-40B4-BE49-F238E27FC236}">
                <a16:creationId xmlns:a16="http://schemas.microsoft.com/office/drawing/2014/main" id="{53AF585B-5582-46C0-806F-26CB561524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03185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37AAE80F-7BFF-4CC7-931A-31773B42E5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976" y="190565"/>
            <a:ext cx="8368048" cy="6476869"/>
          </a:xfrm>
          <a:prstGeom prst="rect">
            <a:avLst/>
          </a:prstGeom>
        </p:spPr>
      </p:pic>
    </p:spTree>
    <p:extLst>
      <p:ext uri="{BB962C8B-B14F-4D97-AF65-F5344CB8AC3E}">
        <p14:creationId xmlns:p14="http://schemas.microsoft.com/office/powerpoint/2010/main" val="39834691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E1747-76AE-4B27-8DE8-F70415093334}"/>
              </a:ext>
            </a:extLst>
          </p:cNvPr>
          <p:cNvSpPr>
            <a:spLocks noGrp="1"/>
          </p:cNvSpPr>
          <p:nvPr>
            <p:ph type="title"/>
          </p:nvPr>
        </p:nvSpPr>
        <p:spPr/>
        <p:txBody>
          <a:bodyPr/>
          <a:lstStyle/>
          <a:p>
            <a:r>
              <a:rPr lang="en-US" dirty="0"/>
              <a:t>What does NET mean?</a:t>
            </a:r>
          </a:p>
        </p:txBody>
      </p:sp>
      <p:sp>
        <p:nvSpPr>
          <p:cNvPr id="3" name="Content Placeholder 2">
            <a:extLst>
              <a:ext uri="{FF2B5EF4-FFF2-40B4-BE49-F238E27FC236}">
                <a16:creationId xmlns:a16="http://schemas.microsoft.com/office/drawing/2014/main" id="{C1F8F80E-FD67-4CBA-AA78-50867A26A65F}"/>
              </a:ext>
            </a:extLst>
          </p:cNvPr>
          <p:cNvSpPr>
            <a:spLocks noGrp="1"/>
          </p:cNvSpPr>
          <p:nvPr>
            <p:ph sz="half" idx="1"/>
          </p:nvPr>
        </p:nvSpPr>
        <p:spPr>
          <a:xfrm>
            <a:off x="838200" y="1825625"/>
            <a:ext cx="2891971" cy="4351338"/>
          </a:xfrm>
          <a:ln>
            <a:solidFill>
              <a:schemeClr val="tx1"/>
            </a:solidFill>
          </a:ln>
        </p:spPr>
        <p:txBody>
          <a:bodyPr>
            <a:normAutofit/>
          </a:bodyPr>
          <a:lstStyle/>
          <a:p>
            <a:pPr marL="0" indent="0" algn="ctr">
              <a:buNone/>
            </a:pPr>
            <a:r>
              <a:rPr lang="en-US" sz="4400" dirty="0"/>
              <a:t>Revenue</a:t>
            </a:r>
          </a:p>
          <a:p>
            <a:pPr marL="0" indent="0" algn="ctr">
              <a:buNone/>
            </a:pPr>
            <a:r>
              <a:rPr lang="en-US" sz="4400" u="sng" dirty="0"/>
              <a:t>Expenses</a:t>
            </a:r>
          </a:p>
          <a:p>
            <a:pPr marL="0" indent="0" algn="ctr">
              <a:buNone/>
            </a:pPr>
            <a:r>
              <a:rPr lang="en-US" sz="4400" dirty="0"/>
              <a:t>Net</a:t>
            </a:r>
          </a:p>
        </p:txBody>
      </p:sp>
      <p:sp>
        <p:nvSpPr>
          <p:cNvPr id="5" name="Content Placeholder 2">
            <a:extLst>
              <a:ext uri="{FF2B5EF4-FFF2-40B4-BE49-F238E27FC236}">
                <a16:creationId xmlns:a16="http://schemas.microsoft.com/office/drawing/2014/main" id="{CD774808-1894-4675-97E7-D91A815DEE76}"/>
              </a:ext>
            </a:extLst>
          </p:cNvPr>
          <p:cNvSpPr txBox="1">
            <a:spLocks/>
          </p:cNvSpPr>
          <p:nvPr/>
        </p:nvSpPr>
        <p:spPr>
          <a:xfrm>
            <a:off x="4401619" y="1825625"/>
            <a:ext cx="2891971"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dirty="0"/>
              <a:t>Revenue</a:t>
            </a:r>
          </a:p>
          <a:p>
            <a:pPr marL="0" indent="0" algn="ctr">
              <a:buFont typeface="Arial" panose="020B0604020202020204" pitchFamily="34" charset="0"/>
              <a:buNone/>
            </a:pPr>
            <a:r>
              <a:rPr lang="en-US" sz="4400" dirty="0"/>
              <a:t>Expenses</a:t>
            </a:r>
          </a:p>
          <a:p>
            <a:pPr marL="0" indent="0" algn="ctr">
              <a:buFont typeface="Arial" panose="020B0604020202020204" pitchFamily="34" charset="0"/>
              <a:buNone/>
            </a:pPr>
            <a:r>
              <a:rPr lang="en-US" sz="2400" u="sng" dirty="0"/>
              <a:t>OD Expenses</a:t>
            </a:r>
          </a:p>
          <a:p>
            <a:pPr marL="0" indent="0" algn="ctr">
              <a:buFont typeface="Arial" panose="020B0604020202020204" pitchFamily="34" charset="0"/>
              <a:buNone/>
            </a:pPr>
            <a:r>
              <a:rPr lang="en-US" sz="4400" dirty="0"/>
              <a:t>True Net</a:t>
            </a:r>
          </a:p>
        </p:txBody>
      </p:sp>
      <p:sp>
        <p:nvSpPr>
          <p:cNvPr id="7" name="Content Placeholder 2">
            <a:extLst>
              <a:ext uri="{FF2B5EF4-FFF2-40B4-BE49-F238E27FC236}">
                <a16:creationId xmlns:a16="http://schemas.microsoft.com/office/drawing/2014/main" id="{10103C83-3D01-43F1-BDF8-F49CAC218C02}"/>
              </a:ext>
            </a:extLst>
          </p:cNvPr>
          <p:cNvSpPr txBox="1">
            <a:spLocks/>
          </p:cNvSpPr>
          <p:nvPr/>
        </p:nvSpPr>
        <p:spPr>
          <a:xfrm>
            <a:off x="7942312" y="1825625"/>
            <a:ext cx="2891971"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dirty="0"/>
              <a:t>Revenue</a:t>
            </a:r>
          </a:p>
          <a:p>
            <a:pPr marL="0" indent="0" algn="ctr">
              <a:buFont typeface="Arial" panose="020B0604020202020204" pitchFamily="34" charset="0"/>
              <a:buNone/>
            </a:pPr>
            <a:r>
              <a:rPr lang="en-US" sz="4400" u="sng" dirty="0"/>
              <a:t>Expenses</a:t>
            </a:r>
          </a:p>
          <a:p>
            <a:pPr marL="0" indent="0" algn="ctr">
              <a:buFont typeface="Arial" panose="020B0604020202020204" pitchFamily="34" charset="0"/>
              <a:buNone/>
            </a:pPr>
            <a:r>
              <a:rPr lang="en-US" sz="4400" dirty="0"/>
              <a:t>OD Net</a:t>
            </a:r>
          </a:p>
          <a:p>
            <a:pPr marL="0" indent="0" algn="ctr">
              <a:buFont typeface="Arial" panose="020B0604020202020204" pitchFamily="34" charset="0"/>
              <a:buNone/>
            </a:pPr>
            <a:r>
              <a:rPr lang="en-US" sz="2400" dirty="0"/>
              <a:t>OD Expenses</a:t>
            </a:r>
          </a:p>
        </p:txBody>
      </p:sp>
      <p:sp>
        <p:nvSpPr>
          <p:cNvPr id="8" name="TextBox 7">
            <a:extLst>
              <a:ext uri="{FF2B5EF4-FFF2-40B4-BE49-F238E27FC236}">
                <a16:creationId xmlns:a16="http://schemas.microsoft.com/office/drawing/2014/main" id="{0851C402-D1BF-42EE-9247-40AA75582559}"/>
              </a:ext>
            </a:extLst>
          </p:cNvPr>
          <p:cNvSpPr txBox="1"/>
          <p:nvPr/>
        </p:nvSpPr>
        <p:spPr>
          <a:xfrm>
            <a:off x="838200" y="1948070"/>
            <a:ext cx="439544" cy="707886"/>
          </a:xfrm>
          <a:prstGeom prst="rect">
            <a:avLst/>
          </a:prstGeom>
          <a:noFill/>
        </p:spPr>
        <p:txBody>
          <a:bodyPr wrap="none" rtlCol="0">
            <a:spAutoFit/>
          </a:bodyPr>
          <a:lstStyle/>
          <a:p>
            <a:r>
              <a:rPr lang="en-US" sz="4000" dirty="0"/>
              <a:t>_</a:t>
            </a:r>
          </a:p>
        </p:txBody>
      </p:sp>
      <p:sp>
        <p:nvSpPr>
          <p:cNvPr id="9" name="TextBox 8">
            <a:extLst>
              <a:ext uri="{FF2B5EF4-FFF2-40B4-BE49-F238E27FC236}">
                <a16:creationId xmlns:a16="http://schemas.microsoft.com/office/drawing/2014/main" id="{1C975CDE-4211-4D3E-963B-853EDEC41105}"/>
              </a:ext>
            </a:extLst>
          </p:cNvPr>
          <p:cNvSpPr txBox="1"/>
          <p:nvPr/>
        </p:nvSpPr>
        <p:spPr>
          <a:xfrm>
            <a:off x="4398157" y="1948070"/>
            <a:ext cx="439544" cy="707886"/>
          </a:xfrm>
          <a:prstGeom prst="rect">
            <a:avLst/>
          </a:prstGeom>
          <a:noFill/>
        </p:spPr>
        <p:txBody>
          <a:bodyPr wrap="none" rtlCol="0">
            <a:spAutoFit/>
          </a:bodyPr>
          <a:lstStyle/>
          <a:p>
            <a:r>
              <a:rPr lang="en-US" sz="4000" dirty="0"/>
              <a:t>_</a:t>
            </a:r>
          </a:p>
        </p:txBody>
      </p:sp>
      <p:sp>
        <p:nvSpPr>
          <p:cNvPr id="10" name="TextBox 9">
            <a:extLst>
              <a:ext uri="{FF2B5EF4-FFF2-40B4-BE49-F238E27FC236}">
                <a16:creationId xmlns:a16="http://schemas.microsoft.com/office/drawing/2014/main" id="{9596DCBB-B8BC-4400-A72B-2FA45E294CBC}"/>
              </a:ext>
            </a:extLst>
          </p:cNvPr>
          <p:cNvSpPr txBox="1"/>
          <p:nvPr/>
        </p:nvSpPr>
        <p:spPr>
          <a:xfrm>
            <a:off x="7942312" y="1948070"/>
            <a:ext cx="439544" cy="707886"/>
          </a:xfrm>
          <a:prstGeom prst="rect">
            <a:avLst/>
          </a:prstGeom>
          <a:noFill/>
        </p:spPr>
        <p:txBody>
          <a:bodyPr wrap="none" rtlCol="0">
            <a:spAutoFit/>
          </a:bodyPr>
          <a:lstStyle/>
          <a:p>
            <a:r>
              <a:rPr lang="en-US" sz="4000" dirty="0"/>
              <a:t>_</a:t>
            </a:r>
          </a:p>
        </p:txBody>
      </p:sp>
    </p:spTree>
    <p:extLst>
      <p:ext uri="{BB962C8B-B14F-4D97-AF65-F5344CB8AC3E}">
        <p14:creationId xmlns:p14="http://schemas.microsoft.com/office/powerpoint/2010/main" val="3001218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11"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2" name="Oval 11">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3"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5" name="Subtitle 4">
            <a:extLst>
              <a:ext uri="{FF2B5EF4-FFF2-40B4-BE49-F238E27FC236}">
                <a16:creationId xmlns:a16="http://schemas.microsoft.com/office/drawing/2014/main" id="{7A2A3E4A-942D-4207-B896-894113A5E7C9}"/>
              </a:ext>
            </a:extLst>
          </p:cNvPr>
          <p:cNvSpPr>
            <a:spLocks noGrp="1"/>
          </p:cNvSpPr>
          <p:nvPr>
            <p:ph type="subTitle" idx="1"/>
          </p:nvPr>
        </p:nvSpPr>
        <p:spPr>
          <a:xfrm>
            <a:off x="1524000" y="4495800"/>
            <a:ext cx="9144000" cy="762000"/>
          </a:xfrm>
        </p:spPr>
        <p:txBody>
          <a:bodyPr>
            <a:normAutofit/>
          </a:bodyPr>
          <a:lstStyle/>
          <a:p>
            <a:r>
              <a:rPr lang="en-US" sz="1800" dirty="0"/>
              <a:t>Are you on the correct time schedule?</a:t>
            </a:r>
          </a:p>
          <a:p>
            <a:r>
              <a:rPr lang="en-US" sz="1800" dirty="0"/>
              <a:t>Are you on the correct path?</a:t>
            </a:r>
          </a:p>
        </p:txBody>
      </p:sp>
      <p:sp>
        <p:nvSpPr>
          <p:cNvPr id="15" name="Rectangle 14">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70AE4C21-C23F-498D-AEA3-261A2162EF2F}"/>
              </a:ext>
            </a:extLst>
          </p:cNvPr>
          <p:cNvSpPr>
            <a:spLocks noGrp="1"/>
          </p:cNvSpPr>
          <p:nvPr>
            <p:ph type="ctrTitle"/>
          </p:nvPr>
        </p:nvSpPr>
        <p:spPr>
          <a:xfrm>
            <a:off x="1524000" y="2776538"/>
            <a:ext cx="9144000" cy="1381188"/>
          </a:xfrm>
        </p:spPr>
        <p:txBody>
          <a:bodyPr anchor="ctr">
            <a:normAutofit/>
          </a:bodyPr>
          <a:lstStyle/>
          <a:p>
            <a:r>
              <a:rPr lang="en-US" altLang="en-US" sz="4000">
                <a:solidFill>
                  <a:schemeClr val="bg2"/>
                </a:solidFill>
                <a:latin typeface="Arial" panose="020B0604020202020204" pitchFamily="34" charset="0"/>
              </a:rPr>
              <a:t>What do you need to retire?  </a:t>
            </a:r>
            <a:br>
              <a:rPr lang="en-US" altLang="en-US" sz="4000">
                <a:solidFill>
                  <a:schemeClr val="bg2"/>
                </a:solidFill>
                <a:latin typeface="Arial" panose="020B0604020202020204" pitchFamily="34" charset="0"/>
              </a:rPr>
            </a:br>
            <a:r>
              <a:rPr lang="en-US" altLang="en-US" sz="4000">
                <a:solidFill>
                  <a:schemeClr val="bg2"/>
                </a:solidFill>
                <a:latin typeface="Arial" panose="020B0604020202020204" pitchFamily="34" charset="0"/>
              </a:rPr>
              <a:t>Years from now .... 5 .... 40</a:t>
            </a:r>
            <a:endParaRPr lang="en-US" sz="4000">
              <a:solidFill>
                <a:schemeClr val="bg2"/>
              </a:solidFill>
            </a:endParaRPr>
          </a:p>
        </p:txBody>
      </p:sp>
    </p:spTree>
    <p:extLst>
      <p:ext uri="{BB962C8B-B14F-4D97-AF65-F5344CB8AC3E}">
        <p14:creationId xmlns:p14="http://schemas.microsoft.com/office/powerpoint/2010/main" val="17779067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839A7A-677D-4AC9-BB3C-4B7D6B37106C}"/>
              </a:ext>
            </a:extLst>
          </p:cNvPr>
          <p:cNvSpPr>
            <a:spLocks noGrp="1"/>
          </p:cNvSpPr>
          <p:nvPr>
            <p:ph type="title"/>
          </p:nvPr>
        </p:nvSpPr>
        <p:spPr/>
        <p:txBody>
          <a:bodyPr/>
          <a:lstStyle/>
          <a:p>
            <a:r>
              <a:rPr lang="en-US" dirty="0"/>
              <a:t>2 Numbers that impact Practice Valuation</a:t>
            </a:r>
          </a:p>
        </p:txBody>
      </p:sp>
      <p:sp>
        <p:nvSpPr>
          <p:cNvPr id="6" name="Text Placeholder 5">
            <a:extLst>
              <a:ext uri="{FF2B5EF4-FFF2-40B4-BE49-F238E27FC236}">
                <a16:creationId xmlns:a16="http://schemas.microsoft.com/office/drawing/2014/main" id="{4A68BB4F-DD08-4796-AC80-22F5E77B5B48}"/>
              </a:ext>
            </a:extLst>
          </p:cNvPr>
          <p:cNvSpPr>
            <a:spLocks noGrp="1"/>
          </p:cNvSpPr>
          <p:nvPr>
            <p:ph type="body" idx="1"/>
          </p:nvPr>
        </p:nvSpPr>
        <p:spPr/>
        <p:txBody>
          <a:bodyPr>
            <a:normAutofit/>
          </a:bodyPr>
          <a:lstStyle/>
          <a:p>
            <a:r>
              <a:rPr lang="en-US" sz="3600" dirty="0">
                <a:solidFill>
                  <a:srgbClr val="0070C0"/>
                </a:solidFill>
              </a:rPr>
              <a:t>PRACTICE EFFICIENCY</a:t>
            </a:r>
          </a:p>
        </p:txBody>
      </p:sp>
      <p:sp>
        <p:nvSpPr>
          <p:cNvPr id="7" name="Content Placeholder 6">
            <a:extLst>
              <a:ext uri="{FF2B5EF4-FFF2-40B4-BE49-F238E27FC236}">
                <a16:creationId xmlns:a16="http://schemas.microsoft.com/office/drawing/2014/main" id="{A35F4BD0-23FC-494F-B0C2-E8578EBBEF9F}"/>
              </a:ext>
            </a:extLst>
          </p:cNvPr>
          <p:cNvSpPr>
            <a:spLocks noGrp="1"/>
          </p:cNvSpPr>
          <p:nvPr>
            <p:ph sz="half" idx="2"/>
          </p:nvPr>
        </p:nvSpPr>
        <p:spPr/>
        <p:txBody>
          <a:bodyPr>
            <a:normAutofit/>
          </a:bodyPr>
          <a:lstStyle/>
          <a:p>
            <a:pPr marL="0" indent="0">
              <a:buNone/>
            </a:pPr>
            <a:endParaRPr lang="en-US" sz="7200" dirty="0"/>
          </a:p>
          <a:p>
            <a:pPr marL="0" indent="0" algn="ctr">
              <a:buNone/>
            </a:pPr>
            <a:r>
              <a:rPr lang="en-US" sz="7200" dirty="0">
                <a:solidFill>
                  <a:srgbClr val="0070C0"/>
                </a:solidFill>
              </a:rPr>
              <a:t>29%</a:t>
            </a:r>
          </a:p>
        </p:txBody>
      </p:sp>
      <p:sp>
        <p:nvSpPr>
          <p:cNvPr id="8" name="Text Placeholder 7">
            <a:extLst>
              <a:ext uri="{FF2B5EF4-FFF2-40B4-BE49-F238E27FC236}">
                <a16:creationId xmlns:a16="http://schemas.microsoft.com/office/drawing/2014/main" id="{B986A286-E5E0-4975-944A-937E4EB176A0}"/>
              </a:ext>
            </a:extLst>
          </p:cNvPr>
          <p:cNvSpPr>
            <a:spLocks noGrp="1"/>
          </p:cNvSpPr>
          <p:nvPr>
            <p:ph type="body" sz="quarter" idx="3"/>
          </p:nvPr>
        </p:nvSpPr>
        <p:spPr/>
        <p:txBody>
          <a:bodyPr>
            <a:normAutofit/>
          </a:bodyPr>
          <a:lstStyle/>
          <a:p>
            <a:r>
              <a:rPr lang="en-US" sz="3600" dirty="0"/>
              <a:t>DOCTOR EFFECTIVENESS</a:t>
            </a:r>
          </a:p>
        </p:txBody>
      </p:sp>
      <p:sp>
        <p:nvSpPr>
          <p:cNvPr id="9" name="Content Placeholder 8">
            <a:extLst>
              <a:ext uri="{FF2B5EF4-FFF2-40B4-BE49-F238E27FC236}">
                <a16:creationId xmlns:a16="http://schemas.microsoft.com/office/drawing/2014/main" id="{EEF3CA9B-A508-4BA8-A445-CD542F0C6E7A}"/>
              </a:ext>
            </a:extLst>
          </p:cNvPr>
          <p:cNvSpPr>
            <a:spLocks noGrp="1"/>
          </p:cNvSpPr>
          <p:nvPr>
            <p:ph sz="quarter" idx="4"/>
          </p:nvPr>
        </p:nvSpPr>
        <p:spPr/>
        <p:txBody>
          <a:bodyPr>
            <a:normAutofit/>
          </a:bodyPr>
          <a:lstStyle/>
          <a:p>
            <a:pPr marL="0" indent="0" algn="ctr">
              <a:buNone/>
            </a:pPr>
            <a:endParaRPr lang="en-US" sz="7200" dirty="0"/>
          </a:p>
          <a:p>
            <a:pPr marL="0" indent="0" algn="ctr">
              <a:buNone/>
            </a:pPr>
            <a:r>
              <a:rPr lang="en-US" sz="7200" dirty="0"/>
              <a:t>$700,000</a:t>
            </a:r>
          </a:p>
        </p:txBody>
      </p:sp>
    </p:spTree>
    <p:extLst>
      <p:ext uri="{BB962C8B-B14F-4D97-AF65-F5344CB8AC3E}">
        <p14:creationId xmlns:p14="http://schemas.microsoft.com/office/powerpoint/2010/main" val="42886216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1DDBC2EB-CC88-4BF4-B087-FD1F9ADCD467}"/>
              </a:ext>
            </a:extLst>
          </p:cNvPr>
          <p:cNvPicPr>
            <a:picLocks noGrp="1" noChangeAspect="1"/>
          </p:cNvPicPr>
          <p:nvPr>
            <p:ph idx="1"/>
          </p:nvPr>
        </p:nvPicPr>
        <p:blipFill>
          <a:blip r:embed="rId2"/>
          <a:stretch>
            <a:fillRect/>
          </a:stretch>
        </p:blipFill>
        <p:spPr>
          <a:xfrm>
            <a:off x="643467" y="2323419"/>
            <a:ext cx="10905066" cy="3097814"/>
          </a:xfrm>
          <a:prstGeom prst="rect">
            <a:avLst/>
          </a:prstGeom>
        </p:spPr>
      </p:pic>
      <p:sp>
        <p:nvSpPr>
          <p:cNvPr id="2" name="Title 1">
            <a:extLst>
              <a:ext uri="{FF2B5EF4-FFF2-40B4-BE49-F238E27FC236}">
                <a16:creationId xmlns:a16="http://schemas.microsoft.com/office/drawing/2014/main" id="{A448F967-B8DE-4F21-B84B-7FC3480E156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Return on Investment – Associate OD</a:t>
            </a:r>
          </a:p>
        </p:txBody>
      </p:sp>
    </p:spTree>
    <p:extLst>
      <p:ext uri="{BB962C8B-B14F-4D97-AF65-F5344CB8AC3E}">
        <p14:creationId xmlns:p14="http://schemas.microsoft.com/office/powerpoint/2010/main" val="18074031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8EA9CE-CA46-4358-94BF-7F6A09528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820" y="0"/>
            <a:ext cx="10882360" cy="3838575"/>
          </a:xfrm>
          <a:prstGeom prst="rect">
            <a:avLst/>
          </a:prstGeom>
        </p:spPr>
      </p:pic>
      <p:pic>
        <p:nvPicPr>
          <p:cNvPr id="9" name="Picture 8">
            <a:extLst>
              <a:ext uri="{FF2B5EF4-FFF2-40B4-BE49-F238E27FC236}">
                <a16:creationId xmlns:a16="http://schemas.microsoft.com/office/drawing/2014/main" id="{AF9AFD8B-0006-4B8A-B357-673F45879F07}"/>
              </a:ext>
            </a:extLst>
          </p:cNvPr>
          <p:cNvPicPr>
            <a:picLocks noChangeAspect="1"/>
          </p:cNvPicPr>
          <p:nvPr/>
        </p:nvPicPr>
        <p:blipFill rotWithShape="1">
          <a:blip r:embed="rId3"/>
          <a:srcRect l="-582" t="27725" r="47460" b="26667"/>
          <a:stretch/>
        </p:blipFill>
        <p:spPr>
          <a:xfrm>
            <a:off x="3384398" y="3591277"/>
            <a:ext cx="5707288" cy="3266723"/>
          </a:xfrm>
          <a:prstGeom prst="rect">
            <a:avLst/>
          </a:prstGeom>
        </p:spPr>
      </p:pic>
    </p:spTree>
    <p:extLst>
      <p:ext uri="{BB962C8B-B14F-4D97-AF65-F5344CB8AC3E}">
        <p14:creationId xmlns:p14="http://schemas.microsoft.com/office/powerpoint/2010/main" val="23397936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BF2A3B-A2CE-4DD5-9AA1-765985E53862}"/>
              </a:ext>
            </a:extLst>
          </p:cNvPr>
          <p:cNvPicPr>
            <a:picLocks noChangeAspect="1"/>
          </p:cNvPicPr>
          <p:nvPr/>
        </p:nvPicPr>
        <p:blipFill rotWithShape="1">
          <a:blip r:embed="rId2"/>
          <a:srcRect l="-582" t="27725" r="47460" b="26667"/>
          <a:stretch/>
        </p:blipFill>
        <p:spPr>
          <a:xfrm>
            <a:off x="188687" y="82499"/>
            <a:ext cx="11712148" cy="6703769"/>
          </a:xfrm>
          <a:prstGeom prst="rect">
            <a:avLst/>
          </a:prstGeom>
        </p:spPr>
      </p:pic>
    </p:spTree>
    <p:extLst>
      <p:ext uri="{BB962C8B-B14F-4D97-AF65-F5344CB8AC3E}">
        <p14:creationId xmlns:p14="http://schemas.microsoft.com/office/powerpoint/2010/main" val="38050592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D42A15-20D4-4301-9438-1C514BFC879C}"/>
              </a:ext>
            </a:extLst>
          </p:cNvPr>
          <p:cNvPicPr>
            <a:picLocks noChangeAspect="1"/>
          </p:cNvPicPr>
          <p:nvPr/>
        </p:nvPicPr>
        <p:blipFill rotWithShape="1">
          <a:blip r:embed="rId2"/>
          <a:srcRect t="25833" r="22407" b="19167"/>
          <a:stretch/>
        </p:blipFill>
        <p:spPr>
          <a:xfrm>
            <a:off x="226868" y="466725"/>
            <a:ext cx="11731048" cy="5543550"/>
          </a:xfrm>
          <a:prstGeom prst="rect">
            <a:avLst/>
          </a:prstGeom>
        </p:spPr>
      </p:pic>
    </p:spTree>
    <p:extLst>
      <p:ext uri="{BB962C8B-B14F-4D97-AF65-F5344CB8AC3E}">
        <p14:creationId xmlns:p14="http://schemas.microsoft.com/office/powerpoint/2010/main" val="25379661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EA9BC9-6E27-47AF-9353-271D51FF8624}"/>
              </a:ext>
            </a:extLst>
          </p:cNvPr>
          <p:cNvSpPr txBox="1"/>
          <p:nvPr/>
        </p:nvSpPr>
        <p:spPr>
          <a:xfrm>
            <a:off x="2231288" y="2964700"/>
            <a:ext cx="7729424" cy="1015663"/>
          </a:xfrm>
          <a:prstGeom prst="rect">
            <a:avLst/>
          </a:prstGeom>
          <a:noFill/>
        </p:spPr>
        <p:txBody>
          <a:bodyPr wrap="none" rtlCol="0">
            <a:spAutoFit/>
          </a:bodyPr>
          <a:lstStyle/>
          <a:p>
            <a:r>
              <a:rPr lang="en-US" sz="6000" dirty="0"/>
              <a:t>Go to Excel Spreadsheet</a:t>
            </a:r>
          </a:p>
        </p:txBody>
      </p:sp>
    </p:spTree>
    <p:extLst>
      <p:ext uri="{BB962C8B-B14F-4D97-AF65-F5344CB8AC3E}">
        <p14:creationId xmlns:p14="http://schemas.microsoft.com/office/powerpoint/2010/main" val="10962937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card&#10;&#10;Description generated with high confidence">
            <a:extLst>
              <a:ext uri="{FF2B5EF4-FFF2-40B4-BE49-F238E27FC236}">
                <a16:creationId xmlns:a16="http://schemas.microsoft.com/office/drawing/2014/main" id="{B9965F7C-547B-42A8-A700-05F820438F94}"/>
              </a:ext>
            </a:extLst>
          </p:cNvPr>
          <p:cNvPicPr>
            <a:picLocks noChangeAspect="1"/>
          </p:cNvPicPr>
          <p:nvPr/>
        </p:nvPicPr>
        <p:blipFill rotWithShape="1">
          <a:blip r:embed="rId2">
            <a:extLst>
              <a:ext uri="{28A0092B-C50C-407E-A947-70E740481C1C}">
                <a14:useLocalDpi xmlns:a14="http://schemas.microsoft.com/office/drawing/2010/main" val="0"/>
              </a:ext>
            </a:extLst>
          </a:blip>
          <a:srcRect t="3958" b="11456"/>
          <a:stretch/>
        </p:blipFill>
        <p:spPr>
          <a:xfrm>
            <a:off x="20" y="10"/>
            <a:ext cx="12191980" cy="6857990"/>
          </a:xfrm>
          <a:prstGeom prst="rect">
            <a:avLst/>
          </a:prstGeom>
        </p:spPr>
      </p:pic>
    </p:spTree>
    <p:extLst>
      <p:ext uri="{BB962C8B-B14F-4D97-AF65-F5344CB8AC3E}">
        <p14:creationId xmlns:p14="http://schemas.microsoft.com/office/powerpoint/2010/main" val="4250641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generated with very high confidence">
            <a:extLst>
              <a:ext uri="{FF2B5EF4-FFF2-40B4-BE49-F238E27FC236}">
                <a16:creationId xmlns:a16="http://schemas.microsoft.com/office/drawing/2014/main" id="{0D84CE14-E95F-4A1B-9E09-E3F5E082C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72" y="420915"/>
            <a:ext cx="7525656" cy="5644242"/>
          </a:xfrm>
          <a:prstGeom prst="rect">
            <a:avLst/>
          </a:prstGeom>
        </p:spPr>
      </p:pic>
      <p:pic>
        <p:nvPicPr>
          <p:cNvPr id="8" name="Picture 7" descr="A screenshot of a cell phone&#10;&#10;Description generated with high confidence">
            <a:extLst>
              <a:ext uri="{FF2B5EF4-FFF2-40B4-BE49-F238E27FC236}">
                <a16:creationId xmlns:a16="http://schemas.microsoft.com/office/drawing/2014/main" id="{9A9E4E0E-EB3E-4AC2-B91D-5D488B932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0628" y="537936"/>
            <a:ext cx="4470718" cy="5782128"/>
          </a:xfrm>
          <a:prstGeom prst="rect">
            <a:avLst/>
          </a:prstGeom>
        </p:spPr>
      </p:pic>
    </p:spTree>
    <p:extLst>
      <p:ext uri="{BB962C8B-B14F-4D97-AF65-F5344CB8AC3E}">
        <p14:creationId xmlns:p14="http://schemas.microsoft.com/office/powerpoint/2010/main" val="30408004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9B63CB6-D061-4E45-B74E-2156D17C387C}"/>
              </a:ext>
            </a:extLst>
          </p:cNvPr>
          <p:cNvSpPr>
            <a:spLocks noGrp="1"/>
          </p:cNvSpPr>
          <p:nvPr>
            <p:ph idx="1"/>
          </p:nvPr>
        </p:nvSpPr>
        <p:spPr>
          <a:xfrm>
            <a:off x="648931" y="2438400"/>
            <a:ext cx="3505494" cy="3785419"/>
          </a:xfrm>
        </p:spPr>
        <p:txBody>
          <a:bodyPr>
            <a:normAutofit/>
          </a:bodyPr>
          <a:lstStyle/>
          <a:p>
            <a:pPr marL="0" indent="0">
              <a:buNone/>
            </a:pPr>
            <a:r>
              <a:rPr lang="en-US" sz="2000"/>
              <a:t>Bob Schultz</a:t>
            </a:r>
          </a:p>
          <a:p>
            <a:pPr marL="0" indent="0">
              <a:buNone/>
            </a:pPr>
            <a:r>
              <a:rPr lang="en-US" sz="2000" b="1"/>
              <a:t>Vision One Credit Union</a:t>
            </a:r>
          </a:p>
          <a:p>
            <a:pPr marL="0" indent="0">
              <a:buNone/>
            </a:pPr>
            <a:endParaRPr lang="en-US" sz="2000"/>
          </a:p>
          <a:p>
            <a:pPr marL="0" indent="0">
              <a:buNone/>
            </a:pPr>
            <a:r>
              <a:rPr lang="en-US" sz="2000"/>
              <a:t>Mark Wright, O.D.</a:t>
            </a:r>
          </a:p>
          <a:p>
            <a:pPr marL="0" indent="0">
              <a:buNone/>
            </a:pPr>
            <a:r>
              <a:rPr lang="en-US" sz="2000" b="1"/>
              <a:t>Practice Management Center</a:t>
            </a:r>
          </a:p>
          <a:p>
            <a:endParaRPr lang="en-US" sz="2000"/>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omputer screen&#10;&#10;Description generated with very high confidence">
            <a:extLst>
              <a:ext uri="{FF2B5EF4-FFF2-40B4-BE49-F238E27FC236}">
                <a16:creationId xmlns:a16="http://schemas.microsoft.com/office/drawing/2014/main" id="{C026A199-F1FA-422A-A6EE-A034915E065E}"/>
              </a:ext>
            </a:extLst>
          </p:cNvPr>
          <p:cNvPicPr>
            <a:picLocks noChangeAspect="1"/>
          </p:cNvPicPr>
          <p:nvPr/>
        </p:nvPicPr>
        <p:blipFill rotWithShape="1">
          <a:blip r:embed="rId2"/>
          <a:srcRect l="23150" t="23851" r="22869" b="18757"/>
          <a:stretch/>
        </p:blipFill>
        <p:spPr>
          <a:xfrm>
            <a:off x="5551524" y="1230654"/>
            <a:ext cx="5614835" cy="39847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781477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251FA2-6B38-43C4-9B36-FD3ED44355FD}"/>
              </a:ext>
            </a:extLst>
          </p:cNvPr>
          <p:cNvPicPr>
            <a:picLocks noChangeAspect="1"/>
          </p:cNvPicPr>
          <p:nvPr/>
        </p:nvPicPr>
        <p:blipFill rotWithShape="1">
          <a:blip r:embed="rId2"/>
          <a:srcRect t="3975" b="4513"/>
          <a:stretch/>
        </p:blipFill>
        <p:spPr>
          <a:xfrm>
            <a:off x="475388" y="0"/>
            <a:ext cx="11241224" cy="6858000"/>
          </a:xfrm>
          <a:prstGeom prst="rect">
            <a:avLst/>
          </a:prstGeom>
        </p:spPr>
      </p:pic>
    </p:spTree>
    <p:extLst>
      <p:ext uri="{BB962C8B-B14F-4D97-AF65-F5344CB8AC3E}">
        <p14:creationId xmlns:p14="http://schemas.microsoft.com/office/powerpoint/2010/main" val="22498716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21C0A0-7C0E-4CA1-ACB5-2A59BF1187BD}"/>
              </a:ext>
            </a:extLst>
          </p:cNvPr>
          <p:cNvPicPr>
            <a:picLocks noChangeAspect="1"/>
          </p:cNvPicPr>
          <p:nvPr/>
        </p:nvPicPr>
        <p:blipFill rotWithShape="1">
          <a:blip r:embed="rId2"/>
          <a:srcRect l="13984" t="4059" r="23904" b="4348"/>
          <a:stretch/>
        </p:blipFill>
        <p:spPr>
          <a:xfrm>
            <a:off x="2288840" y="59309"/>
            <a:ext cx="6855160" cy="6739382"/>
          </a:xfrm>
          <a:prstGeom prst="rect">
            <a:avLst/>
          </a:prstGeom>
        </p:spPr>
      </p:pic>
    </p:spTree>
    <p:extLst>
      <p:ext uri="{BB962C8B-B14F-4D97-AF65-F5344CB8AC3E}">
        <p14:creationId xmlns:p14="http://schemas.microsoft.com/office/powerpoint/2010/main" val="14569746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740ADEB-6D23-4EDD-A7BB-EF2D25473EC7}"/>
              </a:ext>
            </a:extLst>
          </p:cNvPr>
          <p:cNvGraphicFramePr>
            <a:graphicFrameLocks noGrp="1"/>
          </p:cNvGraphicFramePr>
          <p:nvPr>
            <p:extLst>
              <p:ext uri="{D42A27DB-BD31-4B8C-83A1-F6EECF244321}">
                <p14:modId xmlns:p14="http://schemas.microsoft.com/office/powerpoint/2010/main" val="2902616876"/>
              </p:ext>
            </p:extLst>
          </p:nvPr>
        </p:nvGraphicFramePr>
        <p:xfrm>
          <a:off x="278297" y="907087"/>
          <a:ext cx="11608905" cy="4999594"/>
        </p:xfrm>
        <a:graphic>
          <a:graphicData uri="http://schemas.openxmlformats.org/drawingml/2006/table">
            <a:tbl>
              <a:tblPr firstRow="1" bandRow="1">
                <a:tableStyleId>{5C22544A-7EE6-4342-B048-85BDC9FD1C3A}</a:tableStyleId>
              </a:tblPr>
              <a:tblGrid>
                <a:gridCol w="3040157">
                  <a:extLst>
                    <a:ext uri="{9D8B030D-6E8A-4147-A177-3AD203B41FA5}">
                      <a16:colId xmlns:a16="http://schemas.microsoft.com/office/drawing/2014/main" val="2773786928"/>
                    </a:ext>
                  </a:extLst>
                </a:gridCol>
                <a:gridCol w="2142187">
                  <a:extLst>
                    <a:ext uri="{9D8B030D-6E8A-4147-A177-3AD203B41FA5}">
                      <a16:colId xmlns:a16="http://schemas.microsoft.com/office/drawing/2014/main" val="4286458525"/>
                    </a:ext>
                  </a:extLst>
                </a:gridCol>
                <a:gridCol w="2142187">
                  <a:extLst>
                    <a:ext uri="{9D8B030D-6E8A-4147-A177-3AD203B41FA5}">
                      <a16:colId xmlns:a16="http://schemas.microsoft.com/office/drawing/2014/main" val="722216021"/>
                    </a:ext>
                  </a:extLst>
                </a:gridCol>
                <a:gridCol w="2142187">
                  <a:extLst>
                    <a:ext uri="{9D8B030D-6E8A-4147-A177-3AD203B41FA5}">
                      <a16:colId xmlns:a16="http://schemas.microsoft.com/office/drawing/2014/main" val="1514323151"/>
                    </a:ext>
                  </a:extLst>
                </a:gridCol>
                <a:gridCol w="2142187">
                  <a:extLst>
                    <a:ext uri="{9D8B030D-6E8A-4147-A177-3AD203B41FA5}">
                      <a16:colId xmlns:a16="http://schemas.microsoft.com/office/drawing/2014/main" val="2259105233"/>
                    </a:ext>
                  </a:extLst>
                </a:gridCol>
              </a:tblGrid>
              <a:tr h="621232">
                <a:tc>
                  <a:txBody>
                    <a:bodyPr/>
                    <a:lstStyle/>
                    <a:p>
                      <a:r>
                        <a:rPr lang="en-US" sz="3200" dirty="0"/>
                        <a:t>AGE 65</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586636440"/>
                  </a:ext>
                </a:extLst>
              </a:tr>
              <a:tr h="765903">
                <a:tc>
                  <a:txBody>
                    <a:bodyPr/>
                    <a:lstStyle/>
                    <a:p>
                      <a:r>
                        <a:rPr lang="en-US" sz="2400" b="1" dirty="0">
                          <a:solidFill>
                            <a:srgbClr val="0070C0"/>
                          </a:solidFill>
                        </a:rPr>
                        <a:t>Income</a:t>
                      </a:r>
                    </a:p>
                  </a:txBody>
                  <a:tcPr/>
                </a:tc>
                <a:tc>
                  <a:txBody>
                    <a:bodyPr/>
                    <a:lstStyle/>
                    <a:p>
                      <a:pPr algn="r"/>
                      <a:r>
                        <a:rPr lang="en-US" sz="2400" b="1" dirty="0"/>
                        <a:t>$50,000</a:t>
                      </a:r>
                    </a:p>
                  </a:txBody>
                  <a:tcPr/>
                </a:tc>
                <a:tc>
                  <a:txBody>
                    <a:bodyPr/>
                    <a:lstStyle/>
                    <a:p>
                      <a:pPr algn="r"/>
                      <a:r>
                        <a:rPr lang="en-US" sz="2400" b="1" dirty="0"/>
                        <a:t>$100,000</a:t>
                      </a:r>
                    </a:p>
                  </a:txBody>
                  <a:tcPr/>
                </a:tc>
                <a:tc>
                  <a:txBody>
                    <a:bodyPr/>
                    <a:lstStyle/>
                    <a:p>
                      <a:pPr algn="r"/>
                      <a:r>
                        <a:rPr lang="en-US" sz="2400" b="1" dirty="0"/>
                        <a:t>$150,000</a:t>
                      </a:r>
                    </a:p>
                  </a:txBody>
                  <a:tcPr/>
                </a:tc>
                <a:tc>
                  <a:txBody>
                    <a:bodyPr/>
                    <a:lstStyle/>
                    <a:p>
                      <a:pPr algn="r"/>
                      <a:r>
                        <a:rPr lang="en-US" sz="2400" b="1" dirty="0"/>
                        <a:t>$250,000</a:t>
                      </a:r>
                    </a:p>
                  </a:txBody>
                  <a:tcPr/>
                </a:tc>
                <a:extLst>
                  <a:ext uri="{0D108BD9-81ED-4DB2-BD59-A6C34878D82A}">
                    <a16:rowId xmlns:a16="http://schemas.microsoft.com/office/drawing/2014/main" val="1890726021"/>
                  </a:ext>
                </a:extLst>
              </a:tr>
              <a:tr h="765903">
                <a:tc>
                  <a:txBody>
                    <a:bodyPr/>
                    <a:lstStyle/>
                    <a:p>
                      <a:r>
                        <a:rPr lang="en-US" sz="2400" b="1" dirty="0">
                          <a:solidFill>
                            <a:srgbClr val="0070C0"/>
                          </a:solidFill>
                        </a:rPr>
                        <a:t>You should have</a:t>
                      </a:r>
                    </a:p>
                  </a:txBody>
                  <a:tcPr/>
                </a:tc>
                <a:tc>
                  <a:txBody>
                    <a:bodyPr/>
                    <a:lstStyle/>
                    <a:p>
                      <a:pPr algn="r"/>
                      <a:r>
                        <a:rPr lang="en-US" sz="2400" b="1" dirty="0"/>
                        <a:t>$750,000</a:t>
                      </a:r>
                    </a:p>
                  </a:txBody>
                  <a:tcPr/>
                </a:tc>
                <a:tc>
                  <a:txBody>
                    <a:bodyPr/>
                    <a:lstStyle/>
                    <a:p>
                      <a:pPr algn="r"/>
                      <a:r>
                        <a:rPr lang="en-US" sz="2400" b="1" dirty="0"/>
                        <a:t>$1,500,000</a:t>
                      </a:r>
                    </a:p>
                  </a:txBody>
                  <a:tcPr/>
                </a:tc>
                <a:tc>
                  <a:txBody>
                    <a:bodyPr/>
                    <a:lstStyle/>
                    <a:p>
                      <a:pPr algn="r"/>
                      <a:r>
                        <a:rPr lang="en-US" sz="2400" b="1" dirty="0"/>
                        <a:t>$2,250,000</a:t>
                      </a:r>
                    </a:p>
                  </a:txBody>
                  <a:tcPr/>
                </a:tc>
                <a:tc>
                  <a:txBody>
                    <a:bodyPr/>
                    <a:lstStyle/>
                    <a:p>
                      <a:pPr algn="r"/>
                      <a:r>
                        <a:rPr lang="en-US" sz="2400" b="1" dirty="0"/>
                        <a:t>$3,750,000</a:t>
                      </a:r>
                    </a:p>
                  </a:txBody>
                  <a:tcPr/>
                </a:tc>
                <a:extLst>
                  <a:ext uri="{0D108BD9-81ED-4DB2-BD59-A6C34878D82A}">
                    <a16:rowId xmlns:a16="http://schemas.microsoft.com/office/drawing/2014/main" val="655257460"/>
                  </a:ext>
                </a:extLst>
              </a:tr>
              <a:tr h="765903">
                <a:tc>
                  <a:txBody>
                    <a:bodyPr/>
                    <a:lstStyle/>
                    <a:p>
                      <a:r>
                        <a:rPr lang="en-US" sz="2400" b="1" dirty="0">
                          <a:solidFill>
                            <a:srgbClr val="0070C0"/>
                          </a:solidFill>
                        </a:rPr>
                        <a:t>With Social Security</a:t>
                      </a:r>
                    </a:p>
                  </a:txBody>
                  <a:tcPr/>
                </a:tc>
                <a:tc>
                  <a:txBody>
                    <a:bodyPr/>
                    <a:lstStyle/>
                    <a:p>
                      <a:pPr algn="r"/>
                      <a:r>
                        <a:rPr lang="en-US" sz="2400" b="1" dirty="0"/>
                        <a:t>$475,000</a:t>
                      </a:r>
                    </a:p>
                  </a:txBody>
                  <a:tcPr/>
                </a:tc>
                <a:tc>
                  <a:txBody>
                    <a:bodyPr/>
                    <a:lstStyle/>
                    <a:p>
                      <a:pPr algn="r"/>
                      <a:r>
                        <a:rPr lang="en-US" sz="2400" b="1" dirty="0"/>
                        <a:t>$1,000,000</a:t>
                      </a:r>
                    </a:p>
                  </a:txBody>
                  <a:tcPr/>
                </a:tc>
                <a:tc>
                  <a:txBody>
                    <a:bodyPr/>
                    <a:lstStyle/>
                    <a:p>
                      <a:pPr algn="r"/>
                      <a:r>
                        <a:rPr lang="en-US" sz="2400" b="1" dirty="0"/>
                        <a:t>$1,650,000</a:t>
                      </a:r>
                    </a:p>
                  </a:txBody>
                  <a:tcPr/>
                </a:tc>
                <a:tc>
                  <a:txBody>
                    <a:bodyPr/>
                    <a:lstStyle/>
                    <a:p>
                      <a:pPr algn="r"/>
                      <a:r>
                        <a:rPr lang="en-US" sz="2400" b="1" dirty="0"/>
                        <a:t>$3,100,000</a:t>
                      </a:r>
                    </a:p>
                  </a:txBody>
                  <a:tcPr/>
                </a:tc>
                <a:extLst>
                  <a:ext uri="{0D108BD9-81ED-4DB2-BD59-A6C34878D82A}">
                    <a16:rowId xmlns:a16="http://schemas.microsoft.com/office/drawing/2014/main" val="1534198830"/>
                  </a:ext>
                </a:extLst>
              </a:tr>
              <a:tr h="765903">
                <a:tc>
                  <a:txBody>
                    <a:bodyPr/>
                    <a:lstStyle/>
                    <a:p>
                      <a:r>
                        <a:rPr lang="en-US" sz="2400" b="1" dirty="0">
                          <a:solidFill>
                            <a:srgbClr val="0070C0"/>
                          </a:solidFill>
                        </a:rPr>
                        <a:t>Reduction with SS</a:t>
                      </a:r>
                    </a:p>
                  </a:txBody>
                  <a:tcPr/>
                </a:tc>
                <a:tc>
                  <a:txBody>
                    <a:bodyPr/>
                    <a:lstStyle/>
                    <a:p>
                      <a:pPr algn="r"/>
                      <a:r>
                        <a:rPr lang="en-US" sz="2400" b="1" dirty="0"/>
                        <a:t>37%</a:t>
                      </a:r>
                    </a:p>
                  </a:txBody>
                  <a:tcPr/>
                </a:tc>
                <a:tc>
                  <a:txBody>
                    <a:bodyPr/>
                    <a:lstStyle/>
                    <a:p>
                      <a:pPr algn="r"/>
                      <a:r>
                        <a:rPr lang="en-US" sz="2400" b="1" dirty="0"/>
                        <a:t>33%</a:t>
                      </a:r>
                    </a:p>
                  </a:txBody>
                  <a:tcPr/>
                </a:tc>
                <a:tc>
                  <a:txBody>
                    <a:bodyPr/>
                    <a:lstStyle/>
                    <a:p>
                      <a:pPr algn="r"/>
                      <a:r>
                        <a:rPr lang="en-US" sz="2400" b="1" dirty="0"/>
                        <a:t>27%</a:t>
                      </a:r>
                    </a:p>
                  </a:txBody>
                  <a:tcPr/>
                </a:tc>
                <a:tc>
                  <a:txBody>
                    <a:bodyPr/>
                    <a:lstStyle/>
                    <a:p>
                      <a:pPr algn="r"/>
                      <a:r>
                        <a:rPr lang="en-US" sz="2400" b="1" dirty="0"/>
                        <a:t>17%</a:t>
                      </a:r>
                    </a:p>
                  </a:txBody>
                  <a:tcPr/>
                </a:tc>
                <a:extLst>
                  <a:ext uri="{0D108BD9-81ED-4DB2-BD59-A6C34878D82A}">
                    <a16:rowId xmlns:a16="http://schemas.microsoft.com/office/drawing/2014/main" val="3657975978"/>
                  </a:ext>
                </a:extLst>
              </a:tr>
              <a:tr h="1314750">
                <a:tc gridSpan="5">
                  <a:txBody>
                    <a:bodyPr/>
                    <a:lstStyle/>
                    <a:p>
                      <a:r>
                        <a:rPr lang="en-US" dirty="0"/>
                        <a:t>Assumptions: replace 80% income; 25-year retirement; 5% return; 2.5% inflation</a:t>
                      </a:r>
                    </a:p>
                    <a:p>
                      <a:r>
                        <a:rPr lang="en-US" sz="1200" dirty="0"/>
                        <a:t>Information contained herein was obtained from an interactive calculator, which is available to you as a self-help tool for your independent use and is not intended to provide investment advice.  We cannot and do not guarantee their applicability or accuracy in regards to your individual circumstances.  All examples are hypothetical and are for illustrative purposes.  We encourage you to seek </a:t>
                      </a:r>
                      <a:r>
                        <a:rPr lang="en-US" sz="1200" dirty="0" err="1"/>
                        <a:t>persohalized</a:t>
                      </a:r>
                      <a:r>
                        <a:rPr lang="en-US" sz="1200" dirty="0"/>
                        <a:t> advice from qualified professionals regarding all personal finance issues.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868077047"/>
                  </a:ext>
                </a:extLst>
              </a:tr>
            </a:tbl>
          </a:graphicData>
        </a:graphic>
      </p:graphicFrame>
    </p:spTree>
    <p:extLst>
      <p:ext uri="{BB962C8B-B14F-4D97-AF65-F5344CB8AC3E}">
        <p14:creationId xmlns:p14="http://schemas.microsoft.com/office/powerpoint/2010/main" val="20426106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97B63E7E-E4E2-4A2C-9DF8-F83E504A65F3}"/>
              </a:ext>
            </a:extLst>
          </p:cNvPr>
          <p:cNvSpPr>
            <a:spLocks noGrp="1"/>
          </p:cNvSpPr>
          <p:nvPr>
            <p:ph type="ctrTitle"/>
          </p:nvPr>
        </p:nvSpPr>
        <p:spPr>
          <a:xfrm>
            <a:off x="119279" y="4525347"/>
            <a:ext cx="7520242" cy="1737360"/>
          </a:xfrm>
        </p:spPr>
        <p:txBody>
          <a:bodyPr anchor="ctr">
            <a:normAutofit/>
          </a:bodyPr>
          <a:lstStyle/>
          <a:p>
            <a:pPr algn="r"/>
            <a:r>
              <a:rPr lang="en-US" dirty="0"/>
              <a:t>Personal </a:t>
            </a:r>
            <a:br>
              <a:rPr lang="en-US" dirty="0"/>
            </a:br>
            <a:r>
              <a:rPr lang="en-US" dirty="0"/>
              <a:t>Wealth Building</a:t>
            </a:r>
          </a:p>
        </p:txBody>
      </p:sp>
      <p:sp>
        <p:nvSpPr>
          <p:cNvPr id="4" name="Subtitle 3">
            <a:extLst>
              <a:ext uri="{FF2B5EF4-FFF2-40B4-BE49-F238E27FC236}">
                <a16:creationId xmlns:a16="http://schemas.microsoft.com/office/drawing/2014/main" id="{8F5691E5-D0A0-4323-AF9D-88A65C9F7415}"/>
              </a:ext>
            </a:extLst>
          </p:cNvPr>
          <p:cNvSpPr>
            <a:spLocks noGrp="1"/>
          </p:cNvSpPr>
          <p:nvPr>
            <p:ph type="subTitle" idx="1"/>
          </p:nvPr>
        </p:nvSpPr>
        <p:spPr>
          <a:xfrm>
            <a:off x="7961258" y="4525347"/>
            <a:ext cx="4013024" cy="1737360"/>
          </a:xfrm>
        </p:spPr>
        <p:txBody>
          <a:bodyPr anchor="ctr">
            <a:normAutofit/>
          </a:bodyPr>
          <a:lstStyle/>
          <a:p>
            <a:pPr algn="l"/>
            <a:r>
              <a:rPr lang="en-US" sz="3200" dirty="0">
                <a:solidFill>
                  <a:srgbClr val="0070C0"/>
                </a:solidFill>
              </a:rPr>
              <a:t>How do you get there?</a:t>
            </a:r>
          </a:p>
        </p:txBody>
      </p:sp>
      <p:sp>
        <p:nvSpPr>
          <p:cNvPr id="11" name="Oval 10">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8072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a16="http://schemas.microsoft.com/office/drawing/2014/main" id="{179CD78B-99A1-4AD6-8946-0875A3596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86"/>
            <a:ext cx="12192000" cy="6606627"/>
          </a:xfrm>
          <a:prstGeom prst="rect">
            <a:avLst/>
          </a:prstGeom>
        </p:spPr>
      </p:pic>
    </p:spTree>
    <p:extLst>
      <p:ext uri="{BB962C8B-B14F-4D97-AF65-F5344CB8AC3E}">
        <p14:creationId xmlns:p14="http://schemas.microsoft.com/office/powerpoint/2010/main" val="25432859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generated with high confidence">
            <a:extLst>
              <a:ext uri="{FF2B5EF4-FFF2-40B4-BE49-F238E27FC236}">
                <a16:creationId xmlns:a16="http://schemas.microsoft.com/office/drawing/2014/main" id="{27DBFC06-AC05-4EC8-A4C9-5A51E8440052}"/>
              </a:ext>
            </a:extLst>
          </p:cNvPr>
          <p:cNvPicPr>
            <a:picLocks noChangeAspect="1"/>
          </p:cNvPicPr>
          <p:nvPr/>
        </p:nvPicPr>
        <p:blipFill rotWithShape="1">
          <a:blip r:embed="rId2">
            <a:extLst>
              <a:ext uri="{28A0092B-C50C-407E-A947-70E740481C1C}">
                <a14:useLocalDpi xmlns:a14="http://schemas.microsoft.com/office/drawing/2010/main" val="0"/>
              </a:ext>
            </a:extLst>
          </a:blip>
          <a:srcRect l="47745"/>
          <a:stretch/>
        </p:blipFill>
        <p:spPr>
          <a:xfrm>
            <a:off x="4545180" y="1389102"/>
            <a:ext cx="3195838" cy="4944490"/>
          </a:xfrm>
          <a:prstGeom prst="rect">
            <a:avLst/>
          </a:prstGeom>
        </p:spPr>
      </p:pic>
      <p:pic>
        <p:nvPicPr>
          <p:cNvPr id="7" name="Picture 6" descr="A close up of a map&#10;&#10;Description generated with high confidence">
            <a:extLst>
              <a:ext uri="{FF2B5EF4-FFF2-40B4-BE49-F238E27FC236}">
                <a16:creationId xmlns:a16="http://schemas.microsoft.com/office/drawing/2014/main" id="{B7B412B1-C413-4723-979A-F611E51FC6B8}"/>
              </a:ext>
            </a:extLst>
          </p:cNvPr>
          <p:cNvPicPr>
            <a:picLocks noChangeAspect="1"/>
          </p:cNvPicPr>
          <p:nvPr/>
        </p:nvPicPr>
        <p:blipFill rotWithShape="1">
          <a:blip r:embed="rId2">
            <a:extLst>
              <a:ext uri="{28A0092B-C50C-407E-A947-70E740481C1C}">
                <a14:useLocalDpi xmlns:a14="http://schemas.microsoft.com/office/drawing/2010/main" val="0"/>
              </a:ext>
            </a:extLst>
          </a:blip>
          <a:srcRect r="54746"/>
          <a:stretch/>
        </p:blipFill>
        <p:spPr>
          <a:xfrm>
            <a:off x="8426634" y="1389102"/>
            <a:ext cx="2767666" cy="4772691"/>
          </a:xfrm>
          <a:prstGeom prst="rect">
            <a:avLst/>
          </a:prstGeom>
        </p:spPr>
      </p:pic>
      <p:pic>
        <p:nvPicPr>
          <p:cNvPr id="9" name="Picture 8" descr="A picture containing screenshot&#10;&#10;Description generated with high confidence">
            <a:extLst>
              <a:ext uri="{FF2B5EF4-FFF2-40B4-BE49-F238E27FC236}">
                <a16:creationId xmlns:a16="http://schemas.microsoft.com/office/drawing/2014/main" id="{2F6E7197-986C-4F69-BFD1-C11916F567AC}"/>
              </a:ext>
            </a:extLst>
          </p:cNvPr>
          <p:cNvPicPr>
            <a:picLocks noChangeAspect="1"/>
          </p:cNvPicPr>
          <p:nvPr/>
        </p:nvPicPr>
        <p:blipFill rotWithShape="1">
          <a:blip r:embed="rId3">
            <a:extLst>
              <a:ext uri="{28A0092B-C50C-407E-A947-70E740481C1C}">
                <a14:useLocalDpi xmlns:a14="http://schemas.microsoft.com/office/drawing/2010/main" val="0"/>
              </a:ext>
            </a:extLst>
          </a:blip>
          <a:srcRect l="12023" r="21251"/>
          <a:stretch/>
        </p:blipFill>
        <p:spPr>
          <a:xfrm>
            <a:off x="560738" y="1389102"/>
            <a:ext cx="3621756" cy="4888262"/>
          </a:xfrm>
          <a:prstGeom prst="rect">
            <a:avLst/>
          </a:prstGeom>
        </p:spPr>
      </p:pic>
      <p:sp>
        <p:nvSpPr>
          <p:cNvPr id="10" name="TextBox 9">
            <a:extLst>
              <a:ext uri="{FF2B5EF4-FFF2-40B4-BE49-F238E27FC236}">
                <a16:creationId xmlns:a16="http://schemas.microsoft.com/office/drawing/2014/main" id="{9A932B4C-36F1-4004-8A61-F07CB3C57828}"/>
              </a:ext>
            </a:extLst>
          </p:cNvPr>
          <p:cNvSpPr txBox="1"/>
          <p:nvPr/>
        </p:nvSpPr>
        <p:spPr>
          <a:xfrm>
            <a:off x="2748737" y="524408"/>
            <a:ext cx="6694525" cy="646331"/>
          </a:xfrm>
          <a:prstGeom prst="rect">
            <a:avLst/>
          </a:prstGeom>
          <a:noFill/>
        </p:spPr>
        <p:txBody>
          <a:bodyPr wrap="none" rtlCol="0">
            <a:spAutoFit/>
          </a:bodyPr>
          <a:lstStyle/>
          <a:p>
            <a:r>
              <a:rPr lang="en-US" sz="3600" b="1" dirty="0">
                <a:solidFill>
                  <a:srgbClr val="0070C0"/>
                </a:solidFill>
              </a:rPr>
              <a:t>Let’s put some detail to the charts</a:t>
            </a:r>
          </a:p>
        </p:txBody>
      </p:sp>
    </p:spTree>
    <p:extLst>
      <p:ext uri="{BB962C8B-B14F-4D97-AF65-F5344CB8AC3E}">
        <p14:creationId xmlns:p14="http://schemas.microsoft.com/office/powerpoint/2010/main" val="4241930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531</Words>
  <Application>Microsoft Office PowerPoint</Application>
  <PresentationFormat>Widescreen</PresentationFormat>
  <Paragraphs>125</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Building</vt:lpstr>
      <vt:lpstr>Wealth Building</vt:lpstr>
      <vt:lpstr>What do you need to retire?   Years from now .... 5 .... 40</vt:lpstr>
      <vt:lpstr>PowerPoint Presentation</vt:lpstr>
      <vt:lpstr>PowerPoint Presentation</vt:lpstr>
      <vt:lpstr>PowerPoint Presentation</vt:lpstr>
      <vt:lpstr>Personal  Wealth Building</vt:lpstr>
      <vt:lpstr>PowerPoint Presentation</vt:lpstr>
      <vt:lpstr>PowerPoint Presentation</vt:lpstr>
      <vt:lpstr>When your PASSIVE INCOME meets or exceeds your  EXPENSES</vt:lpstr>
      <vt:lpstr>PowerPoint Presentation</vt:lpstr>
      <vt:lpstr>FIRE financially independent, retire  early</vt:lpstr>
      <vt:lpstr>FIRE</vt:lpstr>
      <vt:lpstr>PowerPoint Presentation</vt:lpstr>
      <vt:lpstr>PowerPoint Presentation</vt:lpstr>
      <vt:lpstr>PowerPoint Presentation</vt:lpstr>
      <vt:lpstr>What is your time horizon?</vt:lpstr>
      <vt:lpstr>PowerPoint Presentation</vt:lpstr>
      <vt:lpstr>PowerPoint Presentation</vt:lpstr>
      <vt:lpstr>PowerPoint Presentation</vt:lpstr>
      <vt:lpstr>Practice  Wealth Building</vt:lpstr>
      <vt:lpstr>Reality Check (GAP Analysis)</vt:lpstr>
      <vt:lpstr>The Practice is the Driver  of all Wealth for an OD</vt:lpstr>
      <vt:lpstr>PowerPoint Presentation</vt:lpstr>
      <vt:lpstr>PowerPoint Presentation</vt:lpstr>
      <vt:lpstr>PowerPoint Presentation</vt:lpstr>
      <vt:lpstr>PowerPoint Presentation</vt:lpstr>
      <vt:lpstr>PowerPoint Presentation</vt:lpstr>
      <vt:lpstr>What does NET mean?</vt:lpstr>
      <vt:lpstr>2 Numbers that impact Practice Valuation</vt:lpstr>
      <vt:lpstr>Return on Investment – Associate OD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dc:title>
  <dc:creator>Mark Wright</dc:creator>
  <cp:lastModifiedBy>Mark Wright</cp:lastModifiedBy>
  <cp:revision>2</cp:revision>
  <dcterms:created xsi:type="dcterms:W3CDTF">2018-10-28T23:19:46Z</dcterms:created>
  <dcterms:modified xsi:type="dcterms:W3CDTF">2018-10-28T23:23:12Z</dcterms:modified>
</cp:coreProperties>
</file>